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16" r:id="rId2"/>
  </p:sldMasterIdLst>
  <p:notesMasterIdLst>
    <p:notesMasterId r:id="rId26"/>
  </p:notesMasterIdLst>
  <p:handoutMasterIdLst>
    <p:handoutMasterId r:id="rId27"/>
  </p:handoutMasterIdLst>
  <p:sldIdLst>
    <p:sldId id="338" r:id="rId3"/>
    <p:sldId id="339" r:id="rId4"/>
    <p:sldId id="340" r:id="rId5"/>
    <p:sldId id="341" r:id="rId6"/>
    <p:sldId id="344" r:id="rId7"/>
    <p:sldId id="342" r:id="rId8"/>
    <p:sldId id="346" r:id="rId9"/>
    <p:sldId id="347" r:id="rId10"/>
    <p:sldId id="348" r:id="rId11"/>
    <p:sldId id="345" r:id="rId12"/>
    <p:sldId id="360" r:id="rId13"/>
    <p:sldId id="349" r:id="rId14"/>
    <p:sldId id="350" r:id="rId15"/>
    <p:sldId id="352" r:id="rId16"/>
    <p:sldId id="351" r:id="rId17"/>
    <p:sldId id="353" r:id="rId18"/>
    <p:sldId id="361" r:id="rId19"/>
    <p:sldId id="362" r:id="rId20"/>
    <p:sldId id="355" r:id="rId21"/>
    <p:sldId id="356" r:id="rId22"/>
    <p:sldId id="357" r:id="rId23"/>
    <p:sldId id="358" r:id="rId24"/>
    <p:sldId id="359" r:id="rId2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85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FFF"/>
    <a:srgbClr val="79FFFF"/>
    <a:srgbClr val="6BA0EF"/>
    <a:srgbClr val="FFF5D1"/>
    <a:srgbClr val="CCFFCC"/>
    <a:srgbClr val="CCFFFF"/>
    <a:srgbClr val="CCEC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1832" autoAdjust="0"/>
  </p:normalViewPr>
  <p:slideViewPr>
    <p:cSldViewPr snapToGrid="0">
      <p:cViewPr varScale="1">
        <p:scale>
          <a:sx n="88" d="100"/>
          <a:sy n="88" d="100"/>
        </p:scale>
        <p:origin x="96" y="312"/>
      </p:cViewPr>
      <p:guideLst>
        <p:guide pos="388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C7154-40C0-4F67-8BFA-DA7C327BA95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2A13802-BD3A-4FB7-8A96-D8AD9858322B}">
      <dgm:prSet custT="1"/>
      <dgm:spPr/>
      <dgm:t>
        <a:bodyPr/>
        <a:lstStyle/>
        <a:p>
          <a:r>
            <a:rPr lang="fr-FR" sz="1600" b="0" dirty="0">
              <a:latin typeface="Arial" panose="020B0604020202020204" pitchFamily="34" charset="0"/>
              <a:cs typeface="Arial" panose="020B0604020202020204" pitchFamily="34" charset="0"/>
            </a:rPr>
            <a:t>2 communautés de communes </a:t>
          </a:r>
        </a:p>
      </dgm:t>
    </dgm:pt>
    <dgm:pt modelId="{A62B1445-8F25-4AC0-A077-6B0898695412}" type="parTrans" cxnId="{CB5205A7-5BD2-4131-A014-7F60FE9C13D1}">
      <dgm:prSet/>
      <dgm:spPr/>
      <dgm:t>
        <a:bodyPr/>
        <a:lstStyle/>
        <a:p>
          <a:endParaRPr lang="fr-FR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8084D-DD5B-44CD-B067-C422570FD5E4}" type="sibTrans" cxnId="{CB5205A7-5BD2-4131-A014-7F60FE9C13D1}">
      <dgm:prSet/>
      <dgm:spPr/>
      <dgm:t>
        <a:bodyPr/>
        <a:lstStyle/>
        <a:p>
          <a:endParaRPr lang="fr-FR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79350-B7F8-4700-9D73-4E01D5B7CC2C}">
      <dgm:prSet custT="1"/>
      <dgm:spPr/>
      <dgm:t>
        <a:bodyPr/>
        <a:lstStyle/>
        <a:p>
          <a:r>
            <a:rPr lang="fr-FR" sz="1600" b="0" dirty="0">
              <a:latin typeface="Arial" panose="020B0604020202020204" pitchFamily="34" charset="0"/>
              <a:cs typeface="Arial" panose="020B0604020202020204" pitchFamily="34" charset="0"/>
            </a:rPr>
            <a:t>57 communes </a:t>
          </a:r>
        </a:p>
      </dgm:t>
    </dgm:pt>
    <dgm:pt modelId="{8329CBC0-AFD2-4E5C-A2E1-68A8B0604098}" type="parTrans" cxnId="{CB901D29-A397-4B8E-BBD3-FC622B259080}">
      <dgm:prSet/>
      <dgm:spPr/>
      <dgm:t>
        <a:bodyPr/>
        <a:lstStyle/>
        <a:p>
          <a:endParaRPr lang="fr-FR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F87C3-298E-4FD1-8969-03134BC9FBAD}" type="sibTrans" cxnId="{CB901D29-A397-4B8E-BBD3-FC622B259080}">
      <dgm:prSet/>
      <dgm:spPr/>
      <dgm:t>
        <a:bodyPr/>
        <a:lstStyle/>
        <a:p>
          <a:endParaRPr lang="fr-FR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F2CC6-3281-470E-A007-87A7D50F72E6}">
      <dgm:prSet custT="1"/>
      <dgm:spPr/>
      <dgm:t>
        <a:bodyPr/>
        <a:lstStyle/>
        <a:p>
          <a:r>
            <a:rPr lang="fr-FR" sz="1600" b="0" dirty="0">
              <a:latin typeface="Arial" panose="020B0604020202020204" pitchFamily="34" charset="0"/>
              <a:cs typeface="Arial" panose="020B0604020202020204" pitchFamily="34" charset="0"/>
            </a:rPr>
            <a:t>21 970 habitants</a:t>
          </a:r>
        </a:p>
      </dgm:t>
    </dgm:pt>
    <dgm:pt modelId="{6F1E82BD-34D6-4862-9390-0765B52F62F5}" type="parTrans" cxnId="{410B5BD7-959A-4BE8-AF05-B8D8EAF90B99}">
      <dgm:prSet/>
      <dgm:spPr/>
      <dgm:t>
        <a:bodyPr/>
        <a:lstStyle/>
        <a:p>
          <a:endParaRPr lang="fr-FR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31374-94A4-4D2A-895A-E18E2CE0C424}" type="sibTrans" cxnId="{410B5BD7-959A-4BE8-AF05-B8D8EAF90B99}">
      <dgm:prSet/>
      <dgm:spPr/>
      <dgm:t>
        <a:bodyPr/>
        <a:lstStyle/>
        <a:p>
          <a:endParaRPr lang="fr-FR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0EEF6-F3AA-4452-BD68-56B2D15283BE}" type="pres">
      <dgm:prSet presAssocID="{9DBC7154-40C0-4F67-8BFA-DA7C327BA95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2EE09B9-40D2-4772-967D-F18BA59F02E6}" type="pres">
      <dgm:prSet presAssocID="{D2A13802-BD3A-4FB7-8A96-D8AD9858322B}" presName="Accent1" presStyleCnt="0"/>
      <dgm:spPr/>
    </dgm:pt>
    <dgm:pt modelId="{8059D1FE-8AD7-4EBB-9941-15C58C5BF031}" type="pres">
      <dgm:prSet presAssocID="{D2A13802-BD3A-4FB7-8A96-D8AD9858322B}" presName="Accent" presStyleLbl="node1" presStyleIdx="0" presStyleCnt="3" custScaleX="126947" custScaleY="121409" custLinFactNeighborX="11301" custLinFactNeighborY="-9039"/>
      <dgm:spPr>
        <a:solidFill>
          <a:srgbClr val="00B0F0"/>
        </a:solidFill>
        <a:ln>
          <a:noFill/>
        </a:ln>
      </dgm:spPr>
    </dgm:pt>
    <dgm:pt modelId="{8FCFC9A4-5090-4447-AD0C-E4F2BD71BCFB}" type="pres">
      <dgm:prSet presAssocID="{D2A13802-BD3A-4FB7-8A96-D8AD9858322B}" presName="Parent1" presStyleLbl="revTx" presStyleIdx="0" presStyleCnt="3" custScaleX="145989" custScaleY="98696" custLinFactNeighborX="23935" custLinFactNeighborY="-19855">
        <dgm:presLayoutVars>
          <dgm:chMax val="1"/>
          <dgm:chPref val="1"/>
          <dgm:bulletEnabled val="1"/>
        </dgm:presLayoutVars>
      </dgm:prSet>
      <dgm:spPr/>
    </dgm:pt>
    <dgm:pt modelId="{00E378B2-32DD-43ED-854D-1C448ACBFD69}" type="pres">
      <dgm:prSet presAssocID="{53479350-B7F8-4700-9D73-4E01D5B7CC2C}" presName="Accent2" presStyleCnt="0"/>
      <dgm:spPr/>
    </dgm:pt>
    <dgm:pt modelId="{155859CB-7BFA-451D-ADE5-FC0C90A85B38}" type="pres">
      <dgm:prSet presAssocID="{53479350-B7F8-4700-9D73-4E01D5B7CC2C}" presName="Accent" presStyleLbl="node1" presStyleIdx="1" presStyleCnt="3" custScaleX="136244" custScaleY="131247" custLinFactNeighborX="-18237" custLinFactNeighborY="-759"/>
      <dgm:spPr>
        <a:solidFill>
          <a:srgbClr val="00B050"/>
        </a:solidFill>
        <a:ln>
          <a:noFill/>
        </a:ln>
      </dgm:spPr>
    </dgm:pt>
    <dgm:pt modelId="{26FAD7F1-C106-429C-ABD5-EE1E89926B2D}" type="pres">
      <dgm:prSet presAssocID="{53479350-B7F8-4700-9D73-4E01D5B7CC2C}" presName="Parent2" presStyleLbl="revTx" presStyleIdx="1" presStyleCnt="3" custLinFactNeighborX="-38987" custLinFactNeighborY="-11646">
        <dgm:presLayoutVars>
          <dgm:chMax val="1"/>
          <dgm:chPref val="1"/>
          <dgm:bulletEnabled val="1"/>
        </dgm:presLayoutVars>
      </dgm:prSet>
      <dgm:spPr/>
    </dgm:pt>
    <dgm:pt modelId="{DE852806-53EA-4185-A979-AD46170F9E80}" type="pres">
      <dgm:prSet presAssocID="{362F2CC6-3281-470E-A007-87A7D50F72E6}" presName="Accent3" presStyleCnt="0"/>
      <dgm:spPr/>
    </dgm:pt>
    <dgm:pt modelId="{348C28BC-129A-42C7-A5D9-0ADDBB444EED}" type="pres">
      <dgm:prSet presAssocID="{362F2CC6-3281-470E-A007-87A7D50F72E6}" presName="Accent" presStyleLbl="node1" presStyleIdx="2" presStyleCnt="3" custScaleX="138230" custScaleY="130973" custLinFactNeighborX="16272" custLinFactNeighborY="-1263"/>
      <dgm:spPr>
        <a:solidFill>
          <a:srgbClr val="0070C0"/>
        </a:solidFill>
        <a:ln>
          <a:noFill/>
        </a:ln>
      </dgm:spPr>
    </dgm:pt>
    <dgm:pt modelId="{EC2BB416-FBA5-4F82-AD94-F95488C3592A}" type="pres">
      <dgm:prSet presAssocID="{362F2CC6-3281-470E-A007-87A7D50F72E6}" presName="Parent3" presStyleLbl="revTx" presStyleIdx="2" presStyleCnt="3" custLinFactNeighborX="25773" custLinFactNeighborY="-9077">
        <dgm:presLayoutVars>
          <dgm:chMax val="1"/>
          <dgm:chPref val="1"/>
          <dgm:bulletEnabled val="1"/>
        </dgm:presLayoutVars>
      </dgm:prSet>
      <dgm:spPr/>
    </dgm:pt>
  </dgm:ptLst>
  <dgm:cxnLst>
    <dgm:cxn modelId="{2637290B-E3A6-40D7-A3DD-DE04862AD593}" type="presOf" srcId="{362F2CC6-3281-470E-A007-87A7D50F72E6}" destId="{EC2BB416-FBA5-4F82-AD94-F95488C3592A}" srcOrd="0" destOrd="0" presId="urn:microsoft.com/office/officeart/2009/layout/CircleArrowProcess"/>
    <dgm:cxn modelId="{05B2F90E-A344-406D-B5DD-CB3DD2ACCFEF}" type="presOf" srcId="{53479350-B7F8-4700-9D73-4E01D5B7CC2C}" destId="{26FAD7F1-C106-429C-ABD5-EE1E89926B2D}" srcOrd="0" destOrd="0" presId="urn:microsoft.com/office/officeart/2009/layout/CircleArrowProcess"/>
    <dgm:cxn modelId="{A777A012-9E8F-4007-A90E-C09259FBA16B}" type="presOf" srcId="{9DBC7154-40C0-4F67-8BFA-DA7C327BA959}" destId="{00B0EEF6-F3AA-4452-BD68-56B2D15283BE}" srcOrd="0" destOrd="0" presId="urn:microsoft.com/office/officeart/2009/layout/CircleArrowProcess"/>
    <dgm:cxn modelId="{CB901D29-A397-4B8E-BBD3-FC622B259080}" srcId="{9DBC7154-40C0-4F67-8BFA-DA7C327BA959}" destId="{53479350-B7F8-4700-9D73-4E01D5B7CC2C}" srcOrd="1" destOrd="0" parTransId="{8329CBC0-AFD2-4E5C-A2E1-68A8B0604098}" sibTransId="{5E6F87C3-298E-4FD1-8969-03134BC9FBAD}"/>
    <dgm:cxn modelId="{CB5205A7-5BD2-4131-A014-7F60FE9C13D1}" srcId="{9DBC7154-40C0-4F67-8BFA-DA7C327BA959}" destId="{D2A13802-BD3A-4FB7-8A96-D8AD9858322B}" srcOrd="0" destOrd="0" parTransId="{A62B1445-8F25-4AC0-A077-6B0898695412}" sibTransId="{CF88084D-DD5B-44CD-B067-C422570FD5E4}"/>
    <dgm:cxn modelId="{410B5BD7-959A-4BE8-AF05-B8D8EAF90B99}" srcId="{9DBC7154-40C0-4F67-8BFA-DA7C327BA959}" destId="{362F2CC6-3281-470E-A007-87A7D50F72E6}" srcOrd="2" destOrd="0" parTransId="{6F1E82BD-34D6-4862-9390-0765B52F62F5}" sibTransId="{9F631374-94A4-4D2A-895A-E18E2CE0C424}"/>
    <dgm:cxn modelId="{367F71DB-85A2-489A-ADD4-D613B0245335}" type="presOf" srcId="{D2A13802-BD3A-4FB7-8A96-D8AD9858322B}" destId="{8FCFC9A4-5090-4447-AD0C-E4F2BD71BCFB}" srcOrd="0" destOrd="0" presId="urn:microsoft.com/office/officeart/2009/layout/CircleArrowProcess"/>
    <dgm:cxn modelId="{5FE8F396-8351-4727-B31D-DD1E714DC2DD}" type="presParOf" srcId="{00B0EEF6-F3AA-4452-BD68-56B2D15283BE}" destId="{92EE09B9-40D2-4772-967D-F18BA59F02E6}" srcOrd="0" destOrd="0" presId="urn:microsoft.com/office/officeart/2009/layout/CircleArrowProcess"/>
    <dgm:cxn modelId="{A6091AB8-D892-4857-85DD-636C1D4910C2}" type="presParOf" srcId="{92EE09B9-40D2-4772-967D-F18BA59F02E6}" destId="{8059D1FE-8AD7-4EBB-9941-15C58C5BF031}" srcOrd="0" destOrd="0" presId="urn:microsoft.com/office/officeart/2009/layout/CircleArrowProcess"/>
    <dgm:cxn modelId="{DB85B5E7-6F34-4D72-924B-2134E52A1CD7}" type="presParOf" srcId="{00B0EEF6-F3AA-4452-BD68-56B2D15283BE}" destId="{8FCFC9A4-5090-4447-AD0C-E4F2BD71BCFB}" srcOrd="1" destOrd="0" presId="urn:microsoft.com/office/officeart/2009/layout/CircleArrowProcess"/>
    <dgm:cxn modelId="{10966EA5-E999-4012-BC87-4A24F7F65D95}" type="presParOf" srcId="{00B0EEF6-F3AA-4452-BD68-56B2D15283BE}" destId="{00E378B2-32DD-43ED-854D-1C448ACBFD69}" srcOrd="2" destOrd="0" presId="urn:microsoft.com/office/officeart/2009/layout/CircleArrowProcess"/>
    <dgm:cxn modelId="{BFE25A59-DCBA-4447-8B71-621666ADDEA1}" type="presParOf" srcId="{00E378B2-32DD-43ED-854D-1C448ACBFD69}" destId="{155859CB-7BFA-451D-ADE5-FC0C90A85B38}" srcOrd="0" destOrd="0" presId="urn:microsoft.com/office/officeart/2009/layout/CircleArrowProcess"/>
    <dgm:cxn modelId="{C94735A3-ADA8-4B6A-8247-54B3086E2166}" type="presParOf" srcId="{00B0EEF6-F3AA-4452-BD68-56B2D15283BE}" destId="{26FAD7F1-C106-429C-ABD5-EE1E89926B2D}" srcOrd="3" destOrd="0" presId="urn:microsoft.com/office/officeart/2009/layout/CircleArrowProcess"/>
    <dgm:cxn modelId="{BF1CB29C-2D5E-421A-A602-1F9659961919}" type="presParOf" srcId="{00B0EEF6-F3AA-4452-BD68-56B2D15283BE}" destId="{DE852806-53EA-4185-A979-AD46170F9E80}" srcOrd="4" destOrd="0" presId="urn:microsoft.com/office/officeart/2009/layout/CircleArrowProcess"/>
    <dgm:cxn modelId="{17E76BFF-BEC0-4E1E-B719-828733B3C37C}" type="presParOf" srcId="{DE852806-53EA-4185-A979-AD46170F9E80}" destId="{348C28BC-129A-42C7-A5D9-0ADDBB444EED}" srcOrd="0" destOrd="0" presId="urn:microsoft.com/office/officeart/2009/layout/CircleArrowProcess"/>
    <dgm:cxn modelId="{C858F1BA-3FD7-4DD4-A9F1-545F54311E2C}" type="presParOf" srcId="{00B0EEF6-F3AA-4452-BD68-56B2D15283BE}" destId="{EC2BB416-FBA5-4F82-AD94-F95488C3592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9D1FE-8AD7-4EBB-9941-15C58C5BF031}">
      <dsp:nvSpPr>
        <dsp:cNvPr id="0" name=""/>
        <dsp:cNvSpPr/>
      </dsp:nvSpPr>
      <dsp:spPr>
        <a:xfrm>
          <a:off x="1407993" y="-387736"/>
          <a:ext cx="2338471" cy="22367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F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FC9A4-5090-4447-AD0C-E4F2BD71BCFB}">
      <dsp:nvSpPr>
        <dsp:cNvPr id="0" name=""/>
        <dsp:cNvSpPr/>
      </dsp:nvSpPr>
      <dsp:spPr>
        <a:xfrm>
          <a:off x="1864800" y="542902"/>
          <a:ext cx="1494359" cy="50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latin typeface="Arial" panose="020B0604020202020204" pitchFamily="34" charset="0"/>
              <a:cs typeface="Arial" panose="020B0604020202020204" pitchFamily="34" charset="0"/>
            </a:rPr>
            <a:t>2 communautés de communes </a:t>
          </a:r>
        </a:p>
      </dsp:txBody>
      <dsp:txXfrm>
        <a:off x="1864800" y="542902"/>
        <a:ext cx="1494359" cy="505010"/>
      </dsp:txXfrm>
    </dsp:sp>
    <dsp:sp modelId="{155859CB-7BFA-451D-ADE5-FC0C90A85B38}">
      <dsp:nvSpPr>
        <dsp:cNvPr id="0" name=""/>
        <dsp:cNvSpPr/>
      </dsp:nvSpPr>
      <dsp:spPr>
        <a:xfrm>
          <a:off x="266616" y="732761"/>
          <a:ext cx="2509730" cy="24180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AD7F1-C106-429C-ABD5-EE1E89926B2D}">
      <dsp:nvSpPr>
        <dsp:cNvPr id="0" name=""/>
        <dsp:cNvSpPr/>
      </dsp:nvSpPr>
      <dsp:spPr>
        <a:xfrm>
          <a:off x="946541" y="1646269"/>
          <a:ext cx="1023611" cy="511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latin typeface="Arial" panose="020B0604020202020204" pitchFamily="34" charset="0"/>
              <a:cs typeface="Arial" panose="020B0604020202020204" pitchFamily="34" charset="0"/>
            </a:rPr>
            <a:t>57 communes </a:t>
          </a:r>
        </a:p>
      </dsp:txBody>
      <dsp:txXfrm>
        <a:off x="946541" y="1646269"/>
        <a:ext cx="1023611" cy="511683"/>
      </dsp:txXfrm>
    </dsp:sp>
    <dsp:sp modelId="{348C28BC-129A-42C7-A5D9-0ADDBB444EED}">
      <dsp:nvSpPr>
        <dsp:cNvPr id="0" name=""/>
        <dsp:cNvSpPr/>
      </dsp:nvSpPr>
      <dsp:spPr>
        <a:xfrm>
          <a:off x="1534126" y="1954649"/>
          <a:ext cx="2187678" cy="207365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BB416-FBA5-4F82-AD94-F95488C3592A}">
      <dsp:nvSpPr>
        <dsp:cNvPr id="0" name=""/>
        <dsp:cNvSpPr/>
      </dsp:nvSpPr>
      <dsp:spPr>
        <a:xfrm>
          <a:off x="2121410" y="2725644"/>
          <a:ext cx="1023611" cy="511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latin typeface="Arial" panose="020B0604020202020204" pitchFamily="34" charset="0"/>
              <a:cs typeface="Arial" panose="020B0604020202020204" pitchFamily="34" charset="0"/>
            </a:rPr>
            <a:t>21 970 habitants</a:t>
          </a:r>
        </a:p>
      </dsp:txBody>
      <dsp:txXfrm>
        <a:off x="2121410" y="2725644"/>
        <a:ext cx="1023611" cy="51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6/25/2024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6/25/2024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329880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A3BD-E481-4A97-B499-05588D7C6153}" type="datetime1">
              <a:rPr lang="en-US" smtClean="0"/>
              <a:t>6/25/2024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3302-08F1-49B2-A2C8-D8E0E67C91FF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F7C-8817-40E2-A910-5033C391B5C1}" type="datetime1">
              <a:rPr lang="en-US" noProof="0" smtClean="0"/>
              <a:t>6/25/2024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61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84F-BAC6-46B7-88F5-6BC231592126}" type="datetime1">
              <a:rPr lang="en-US" noProof="0" smtClean="0"/>
              <a:t>6/25/2024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367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940B-E305-4EDF-8343-F7D98B9D39B3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6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E05C-FD17-4033-92F8-81361BFE7F5A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601-BAFC-4AC0-AE3A-32B6B50DA143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A145-2144-4B0C-852B-DC0BEEADC961}" type="datetime1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9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676C-CBEC-4AF2-B632-6514379E56E7}" type="datetime1">
              <a:rPr lang="en-US" noProof="0" smtClean="0"/>
              <a:t>6/25/2024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85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465E-3903-42CA-85E5-83756292CD40}" type="datetime1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4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41DFE6-E3CD-4393-AE4F-AA98E70D1140}" type="datetime1">
              <a:rPr lang="en-US" noProof="0" smtClean="0"/>
              <a:t>6/25/2024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23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05EC-71DD-426A-959B-407A42A70FF7}" type="datetime1">
              <a:rPr lang="en-US" noProof="0" smtClean="0"/>
              <a:t>6/25/2024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39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624C07-A1D8-4183-80BD-37B515F71D3D}" type="datetime1">
              <a:rPr lang="en-US" noProof="0" smtClean="0"/>
              <a:t>6/25/2024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D70E03E8-8FE6-1608-125C-9FB15FC8D0B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302" y="-4300"/>
            <a:ext cx="706250" cy="7067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384B37-244B-7611-D56A-59DC4A03DC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65735"/>
            <a:ext cx="689818" cy="8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6D200-5D5A-BD7F-48F5-142B191F7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263698"/>
            <a:ext cx="10058400" cy="2061414"/>
          </a:xfrm>
        </p:spPr>
        <p:txBody>
          <a:bodyPr>
            <a:noAutofit/>
          </a:bodyPr>
          <a:lstStyle/>
          <a:p>
            <a:pPr algn="ctr"/>
            <a:r>
              <a:rPr lang="fr-FR" sz="4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Rapport annuel du service public de prévention et de gestion des déchets ménagers et assimilés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20D9EA-94E2-E776-47FF-C7B839D4A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sz="6000" dirty="0">
                <a:solidFill>
                  <a:schemeClr val="accent4"/>
                </a:solidFill>
                <a:latin typeface="Arial Narrow" panose="020B0606020202030204" pitchFamily="34" charset="0"/>
              </a:rPr>
              <a:t>2023</a:t>
            </a:r>
            <a:endParaRPr lang="fr-FR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423668" y="192004"/>
            <a:ext cx="1770791" cy="17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83A2395-C5B7-2437-BD2D-020000ADFF08}"/>
              </a:ext>
            </a:extLst>
          </p:cNvPr>
          <p:cNvSpPr/>
          <p:nvPr/>
        </p:nvSpPr>
        <p:spPr>
          <a:xfrm>
            <a:off x="9883776" y="135121"/>
            <a:ext cx="1884556" cy="1884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8006E-53C0-93B5-2566-3E299447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659" y="192004"/>
            <a:ext cx="1770790" cy="177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">
            <a:extLst>
              <a:ext uri="{FF2B5EF4-FFF2-40B4-BE49-F238E27FC236}">
                <a16:creationId xmlns:a16="http://schemas.microsoft.com/office/drawing/2014/main" id="{2AFC551D-7E77-7736-4D10-EE0FD4C4827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6" y="2179667"/>
            <a:ext cx="10335967" cy="24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Zoom sur les refus de tri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70CF34-E728-9FFD-F999-641FF7F51460}"/>
              </a:ext>
            </a:extLst>
          </p:cNvPr>
          <p:cNvSpPr txBox="1"/>
          <p:nvPr/>
        </p:nvSpPr>
        <p:spPr>
          <a:xfrm>
            <a:off x="2223951" y="5025560"/>
            <a:ext cx="780505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540385" algn="l">
              <a:spcAft>
                <a:spcPts val="600"/>
              </a:spcAft>
              <a:tabLst>
                <a:tab pos="990600" algn="l"/>
              </a:tabLst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refus de tri (hors verre) correspondent à 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24 % des emballages (151 t de refus, soit 6.9 kg/habitant) </a:t>
            </a:r>
            <a:r>
              <a:rPr lang="fr-FR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en hausse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Courier New" panose="02070309020205020404" pitchFamily="49" charset="0"/>
              <a:buChar char="o"/>
              <a:tabLst>
                <a:tab pos="630555" algn="l"/>
                <a:tab pos="990600" algn="l"/>
              </a:tabLst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14 % des JRM (60 t de refus, soit 2.75 kg/habitant) </a:t>
            </a:r>
            <a:r>
              <a:rPr lang="fr-FR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en hausse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Étoile : 8 branches 4">
            <a:extLst>
              <a:ext uri="{FF2B5EF4-FFF2-40B4-BE49-F238E27FC236}">
                <a16:creationId xmlns:a16="http://schemas.microsoft.com/office/drawing/2014/main" id="{397C247A-208A-2F2C-14BC-825474307E94}"/>
              </a:ext>
            </a:extLst>
          </p:cNvPr>
          <p:cNvSpPr/>
          <p:nvPr/>
        </p:nvSpPr>
        <p:spPr>
          <a:xfrm rot="541790">
            <a:off x="10305555" y="4140241"/>
            <a:ext cx="1525089" cy="1525089"/>
          </a:xfrm>
          <a:prstGeom prst="star8">
            <a:avLst>
              <a:gd name="adj" fmla="val 446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Coût direct pour le SIRTOM de </a:t>
            </a:r>
            <a:r>
              <a:rPr lang="fr-FR" b="1" u="sng" dirty="0">
                <a:solidFill>
                  <a:schemeClr val="bg1"/>
                </a:solidFill>
              </a:rPr>
              <a:t>17 000 €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8D2BB3-124A-62FE-96C5-58922151C62C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30799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Zoom sur une caractérisation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8D2BB3-124A-62FE-96C5-58922151C62C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1137CC-B2F1-EC42-A43C-FECBA8CD1535}"/>
              </a:ext>
            </a:extLst>
          </p:cNvPr>
          <p:cNvSpPr txBox="1"/>
          <p:nvPr/>
        </p:nvSpPr>
        <p:spPr>
          <a:xfrm>
            <a:off x="1030332" y="4672841"/>
            <a:ext cx="11009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 caractérisations sont faites régulièrement sur les emballages collectés par le SIRTOM.</a:t>
            </a:r>
          </a:p>
          <a:p>
            <a:pPr lvl="0" algn="just"/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 du 26 octobre 2023 échantillon prélevé le 16 octobre 2023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Principaux refus de tri (+ 2%) : OM 8.74%, imbriqués 9.86%, fines 3.70%.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Indésirables trouvés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frite de piscine, verre, objet plastique, jouets enfants, cagettes en bois, gants cuisine, etc…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93C3AF-5965-0BCD-DBA7-B8BE6210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26" y="1997065"/>
            <a:ext cx="1818113" cy="24241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8B7CE2-63AA-3ED4-97E2-069ED481A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41" y="2006570"/>
            <a:ext cx="1818113" cy="24241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08DD5E-A80C-2B29-2E4B-150A8E061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"/>
          <a:stretch/>
        </p:blipFill>
        <p:spPr>
          <a:xfrm>
            <a:off x="8881482" y="1986505"/>
            <a:ext cx="1894313" cy="24347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670E731-5218-B66F-DFB9-955DD90122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9" y="2006569"/>
            <a:ext cx="1818111" cy="242414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D44A2D1-5A1A-588C-317C-B8A65947E7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56" y="1997065"/>
            <a:ext cx="1818111" cy="2424148"/>
          </a:xfrm>
          <a:prstGeom prst="rect">
            <a:avLst/>
          </a:prstGeom>
        </p:spPr>
      </p:pic>
      <p:sp>
        <p:nvSpPr>
          <p:cNvPr id="19" name="Étoile : 8 branches 18">
            <a:extLst>
              <a:ext uri="{FF2B5EF4-FFF2-40B4-BE49-F238E27FC236}">
                <a16:creationId xmlns:a16="http://schemas.microsoft.com/office/drawing/2014/main" id="{AF73FEAF-B7FD-DF6C-F90F-45261180F26F}"/>
              </a:ext>
            </a:extLst>
          </p:cNvPr>
          <p:cNvSpPr/>
          <p:nvPr/>
        </p:nvSpPr>
        <p:spPr>
          <a:xfrm rot="541790">
            <a:off x="10300869" y="3187357"/>
            <a:ext cx="1525089" cy="1525089"/>
          </a:xfrm>
          <a:prstGeom prst="star8">
            <a:avLst>
              <a:gd name="adj" fmla="val 446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Taux refus : </a:t>
            </a:r>
            <a:r>
              <a:rPr lang="fr-FR" b="1" dirty="0">
                <a:solidFill>
                  <a:schemeClr val="bg1"/>
                </a:solidFill>
              </a:rPr>
              <a:t>26,46%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sur cet exemple</a:t>
            </a:r>
          </a:p>
        </p:txBody>
      </p:sp>
    </p:spTree>
    <p:extLst>
      <p:ext uri="{BB962C8B-B14F-4D97-AF65-F5344CB8AC3E}">
        <p14:creationId xmlns:p14="http://schemas.microsoft.com/office/powerpoint/2010/main" val="19854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Evolution des quantités collectées (t)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648E4B-3948-4F83-7DCB-39FAE4195675}"/>
              </a:ext>
            </a:extLst>
          </p:cNvPr>
          <p:cNvSpPr txBox="1"/>
          <p:nvPr/>
        </p:nvSpPr>
        <p:spPr>
          <a:xfrm>
            <a:off x="2833684" y="5625332"/>
            <a:ext cx="66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altLang="fr-FR" sz="1600" dirty="0">
                <a:latin typeface="Arial" panose="020B0604020202020204" pitchFamily="34" charset="0"/>
                <a:ea typeface="Times New Roman" panose="02020603050405020304" pitchFamily="18" charset="0"/>
              </a:rPr>
              <a:t>Textile (Relais) </a:t>
            </a:r>
            <a:r>
              <a:rPr lang="fr-FR" altLang="fr-F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106,4 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collectées en 2023, soit 4.84 kg/habitant </a:t>
            </a:r>
            <a:r>
              <a:rPr lang="fr-FR" sz="1600" b="1" u="none" strike="noStrike" dirty="0">
                <a:effectLst/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Amiante </a:t>
            </a:r>
            <a:r>
              <a:rPr lang="fr-FR" sz="1600" b="1" dirty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10,32 t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collectées, soit 0.47 kg/habitant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9D2AF1-EA9F-1B71-8C81-8452A9D6BB7F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  <p:pic>
        <p:nvPicPr>
          <p:cNvPr id="1026" name="Graphique 1">
            <a:extLst>
              <a:ext uri="{FF2B5EF4-FFF2-40B4-BE49-F238E27FC236}">
                <a16:creationId xmlns:a16="http://schemas.microsoft.com/office/drawing/2014/main" id="{7CB5573F-7365-FECA-270C-CCA44EC9B2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53" y="1839085"/>
            <a:ext cx="7114494" cy="375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phique 1">
            <a:extLst>
              <a:ext uri="{FF2B5EF4-FFF2-40B4-BE49-F238E27FC236}">
                <a16:creationId xmlns:a16="http://schemas.microsoft.com/office/drawing/2014/main" id="{7B14BFBF-BCDF-0128-9FA0-80D02C87A387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4979" r="1542" b="5127"/>
          <a:stretch/>
        </p:blipFill>
        <p:spPr bwMode="auto">
          <a:xfrm>
            <a:off x="647700" y="1851665"/>
            <a:ext cx="10896600" cy="239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 déchèteries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82E3C2-EF92-B83F-F885-192D7E6A9C5F}"/>
              </a:ext>
            </a:extLst>
          </p:cNvPr>
          <p:cNvSpPr txBox="1"/>
          <p:nvPr/>
        </p:nvSpPr>
        <p:spPr>
          <a:xfrm>
            <a:off x="2023554" y="4443091"/>
            <a:ext cx="820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2023,</a:t>
            </a: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4 896 tonnes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déchets ont été collectées (3 451 t hors gravats).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80AF281-D7FB-E561-0577-0AAE6C1F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56440"/>
              </p:ext>
            </p:extLst>
          </p:nvPr>
        </p:nvGraphicFramePr>
        <p:xfrm>
          <a:off x="4208470" y="5006334"/>
          <a:ext cx="3836019" cy="108275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84584">
                  <a:extLst>
                    <a:ext uri="{9D8B030D-6E8A-4147-A177-3AD203B41FA5}">
                      <a16:colId xmlns:a16="http://schemas.microsoft.com/office/drawing/2014/main" val="3581431118"/>
                    </a:ext>
                  </a:extLst>
                </a:gridCol>
                <a:gridCol w="2451435">
                  <a:extLst>
                    <a:ext uri="{9D8B030D-6E8A-4147-A177-3AD203B41FA5}">
                      <a16:colId xmlns:a16="http://schemas.microsoft.com/office/drawing/2014/main" val="2621328203"/>
                    </a:ext>
                  </a:extLst>
                </a:gridCol>
              </a:tblGrid>
              <a:tr h="534110">
                <a:tc>
                  <a:txBody>
                    <a:bodyPr/>
                    <a:lstStyle/>
                    <a:p>
                      <a:pPr marL="180340" algn="r"/>
                      <a:r>
                        <a:rPr lang="fr-FR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 2022/2023 (hors gravats)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- 121 t soit - 3 %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2008194"/>
                  </a:ext>
                </a:extLst>
              </a:tr>
              <a:tr h="534110">
                <a:tc>
                  <a:txBody>
                    <a:bodyPr/>
                    <a:lstStyle/>
                    <a:p>
                      <a:pPr marL="180340" algn="r"/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 par habitant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 kg de moins par hab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97780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093B390-46B3-B40B-E48F-CA15A6ECD9B7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27285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 déchèteries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14</a:t>
            </a:fld>
            <a:endParaRPr lang="fr-FR"/>
          </a:p>
        </p:txBody>
      </p:sp>
      <p:pic>
        <p:nvPicPr>
          <p:cNvPr id="4098" name="Graphique 1">
            <a:extLst>
              <a:ext uri="{FF2B5EF4-FFF2-40B4-BE49-F238E27FC236}">
                <a16:creationId xmlns:a16="http://schemas.microsoft.com/office/drawing/2014/main" id="{61F4966E-D556-25B2-6834-68D6E2EAAC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22" y="1831976"/>
            <a:ext cx="4691516" cy="36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1BFCE4-72EF-A762-661F-ECDB3BD5A09C}"/>
              </a:ext>
            </a:extLst>
          </p:cNvPr>
          <p:cNvSpPr txBox="1"/>
          <p:nvPr/>
        </p:nvSpPr>
        <p:spPr>
          <a:xfrm>
            <a:off x="1097280" y="5494510"/>
            <a:ext cx="9989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47 500* passages, dont 5% de professionnels,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dont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65% sur la déch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èterie de Cluny</a:t>
            </a:r>
          </a:p>
          <a:p>
            <a:pPr lvl="0" algn="ctr"/>
            <a:endParaRPr lang="fr-F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fr-FR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Ces chiffres sont à titre indicatif, les pannes de barrière peuvent expliquées des variations significatives. </a:t>
            </a:r>
            <a:r>
              <a:rPr lang="fr-F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1D2308-78B8-F59D-B458-7CDA78F175E5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18843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que 1">
            <a:extLst>
              <a:ext uri="{FF2B5EF4-FFF2-40B4-BE49-F238E27FC236}">
                <a16:creationId xmlns:a16="http://schemas.microsoft.com/office/drawing/2014/main" id="{512F944E-1459-05CB-42A2-50CC9B9F118D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t="1567" r="3461" b="2881"/>
          <a:stretch/>
        </p:blipFill>
        <p:spPr bwMode="auto">
          <a:xfrm>
            <a:off x="8036947" y="2183480"/>
            <a:ext cx="3727022" cy="35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Valorisation des déchets collectés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828D34-CB6A-0AA9-6008-236F042F45FC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725212-90FF-3567-9DB9-52CD17ECA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01"/>
          <a:stretch/>
        </p:blipFill>
        <p:spPr>
          <a:xfrm>
            <a:off x="337458" y="1845519"/>
            <a:ext cx="7162800" cy="44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Indicateurs financiers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98708B-36C9-72A1-ED44-202914830DCB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  <p:pic>
        <p:nvPicPr>
          <p:cNvPr id="1026" name="Graphique 1">
            <a:extLst>
              <a:ext uri="{FF2B5EF4-FFF2-40B4-BE49-F238E27FC236}">
                <a16:creationId xmlns:a16="http://schemas.microsoft.com/office/drawing/2014/main" id="{068790A2-69B3-6CA4-8EE2-909420703D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10" y="1780720"/>
            <a:ext cx="7224940" cy="454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phique 1">
            <a:extLst>
              <a:ext uri="{FF2B5EF4-FFF2-40B4-BE49-F238E27FC236}">
                <a16:creationId xmlns:a16="http://schemas.microsoft.com/office/drawing/2014/main" id="{22CB5CE3-7326-4B99-544A-99E993A7B48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1773" r="2720" b="8973"/>
          <a:stretch/>
        </p:blipFill>
        <p:spPr bwMode="auto">
          <a:xfrm>
            <a:off x="370114" y="2019097"/>
            <a:ext cx="5475515" cy="400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Graphique 1">
            <a:extLst>
              <a:ext uri="{FF2B5EF4-FFF2-40B4-BE49-F238E27FC236}">
                <a16:creationId xmlns:a16="http://schemas.microsoft.com/office/drawing/2014/main" id="{90991422-96E6-C50A-BCEE-1EF3EB2E359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1788" r="2641" b="6039"/>
          <a:stretch/>
        </p:blipFill>
        <p:spPr bwMode="auto">
          <a:xfrm>
            <a:off x="6346373" y="2019098"/>
            <a:ext cx="5562598" cy="40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Indicateurs financiers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98708B-36C9-72A1-ED44-202914830DCB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35670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B3F9C4-9A10-86A0-C815-86DCEE1E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5BB41D-E4A7-1F3D-64E2-A782D3BE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18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5009A15-892D-EDFE-1D25-B9AA38D0F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61" y="0"/>
            <a:ext cx="7471077" cy="6335861"/>
          </a:xfrm>
          <a:prstGeom prst="rect">
            <a:avLst/>
          </a:prstGeom>
        </p:spPr>
      </p:pic>
      <p:sp>
        <p:nvSpPr>
          <p:cNvPr id="7" name="Titre 9">
            <a:extLst>
              <a:ext uri="{FF2B5EF4-FFF2-40B4-BE49-F238E27FC236}">
                <a16:creationId xmlns:a16="http://schemas.microsoft.com/office/drawing/2014/main" id="{17E1C790-60BA-083E-0D69-2931F8305D3E}"/>
              </a:ext>
            </a:extLst>
          </p:cNvPr>
          <p:cNvSpPr txBox="1">
            <a:spLocks/>
          </p:cNvSpPr>
          <p:nvPr/>
        </p:nvSpPr>
        <p:spPr>
          <a:xfrm>
            <a:off x="433252" y="1636433"/>
            <a:ext cx="2070463" cy="4100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Coûts aidés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5FBA00-42A8-9856-BA9E-03E28C898649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22454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sensibilisations menées en 2023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0462208-32A1-80B4-214B-D484D2FFF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04270"/>
              </p:ext>
            </p:extLst>
          </p:nvPr>
        </p:nvGraphicFramePr>
        <p:xfrm>
          <a:off x="3915419" y="1792178"/>
          <a:ext cx="6320590" cy="456963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54027">
                  <a:extLst>
                    <a:ext uri="{9D8B030D-6E8A-4147-A177-3AD203B41FA5}">
                      <a16:colId xmlns:a16="http://schemas.microsoft.com/office/drawing/2014/main" val="3934397520"/>
                    </a:ext>
                  </a:extLst>
                </a:gridCol>
                <a:gridCol w="466295">
                  <a:extLst>
                    <a:ext uri="{9D8B030D-6E8A-4147-A177-3AD203B41FA5}">
                      <a16:colId xmlns:a16="http://schemas.microsoft.com/office/drawing/2014/main" val="158844943"/>
                    </a:ext>
                  </a:extLst>
                </a:gridCol>
                <a:gridCol w="3800268">
                  <a:extLst>
                    <a:ext uri="{9D8B030D-6E8A-4147-A177-3AD203B41FA5}">
                      <a16:colId xmlns:a16="http://schemas.microsoft.com/office/drawing/2014/main" val="4203440249"/>
                    </a:ext>
                  </a:extLst>
                </a:gridCol>
              </a:tblGrid>
              <a:tr h="344234">
                <a:tc>
                  <a:txBody>
                    <a:bodyPr/>
                    <a:lstStyle/>
                    <a:p>
                      <a:pPr marL="180340" algn="r"/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Site internet</a:t>
                      </a:r>
                      <a:endParaRPr lang="fr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↔</a:t>
                      </a:r>
                      <a:endParaRPr lang="fr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11 252 vues  </a:t>
                      </a:r>
                      <a:endParaRPr lang="fr-FR" sz="13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l"/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23 articles d’actualités</a:t>
                      </a:r>
                      <a:endParaRPr lang="fr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831756"/>
                  </a:ext>
                </a:extLst>
              </a:tr>
              <a:tr h="96805">
                <a:tc>
                  <a:txBody>
                    <a:bodyPr/>
                    <a:lstStyle/>
                    <a:p>
                      <a:pPr marL="180340" algn="r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982794"/>
                  </a:ext>
                </a:extLst>
              </a:tr>
              <a:tr h="344234">
                <a:tc>
                  <a:txBody>
                    <a:bodyPr/>
                    <a:lstStyle/>
                    <a:p>
                      <a:pPr marL="180340" algn="r"/>
                      <a:r>
                        <a:rPr lang="fr-FR" sz="1100" b="0" dirty="0">
                          <a:effectLst/>
                        </a:rPr>
                        <a:t>Page Facebook</a:t>
                      </a:r>
                      <a:endParaRPr lang="fr-FR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1100">
                          <a:effectLst/>
                        </a:rPr>
                        <a:t>↔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100" dirty="0">
                          <a:effectLst/>
                        </a:rPr>
                        <a:t>691 abonnés</a:t>
                      </a:r>
                      <a:endParaRPr lang="fr-FR" sz="1300" dirty="0">
                        <a:effectLst/>
                      </a:endParaRPr>
                    </a:p>
                    <a:p>
                      <a:pPr marL="180340" algn="l"/>
                      <a:r>
                        <a:rPr lang="fr-FR" sz="1100" dirty="0">
                          <a:effectLst/>
                        </a:rPr>
                        <a:t>3 publications par semaine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547320"/>
                  </a:ext>
                </a:extLst>
              </a:tr>
              <a:tr h="66923">
                <a:tc>
                  <a:txBody>
                    <a:bodyPr/>
                    <a:lstStyle/>
                    <a:p>
                      <a:pPr marL="180340" algn="r"/>
                      <a:r>
                        <a:rPr lang="fr-FR" sz="400" b="0">
                          <a:effectLst/>
                        </a:rPr>
                        <a:t> </a:t>
                      </a:r>
                      <a:endParaRPr lang="fr-FR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560545"/>
                  </a:ext>
                </a:extLst>
              </a:tr>
              <a:tr h="688469">
                <a:tc>
                  <a:txBody>
                    <a:bodyPr/>
                    <a:lstStyle/>
                    <a:p>
                      <a:pPr marL="180340" algn="r"/>
                      <a:r>
                        <a:rPr lang="fr-FR" sz="1100" b="0">
                          <a:effectLst/>
                        </a:rPr>
                        <a:t>Lettre d’information</a:t>
                      </a:r>
                      <a:endParaRPr lang="fr-FR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1100">
                          <a:effectLst/>
                        </a:rPr>
                        <a:t>↔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100" dirty="0">
                          <a:effectLst/>
                        </a:rPr>
                        <a:t>1 778 contacts (mairie, délégués, pro, associations, particuliers)</a:t>
                      </a:r>
                      <a:endParaRPr lang="fr-FR" sz="1300" dirty="0">
                        <a:effectLst/>
                      </a:endParaRPr>
                    </a:p>
                    <a:p>
                      <a:pPr marL="180340" algn="l"/>
                      <a:r>
                        <a:rPr lang="fr-FR" sz="1100" dirty="0">
                          <a:effectLst/>
                        </a:rPr>
                        <a:t>3 lettres d’information</a:t>
                      </a:r>
                      <a:endParaRPr lang="fr-FR" sz="1300" dirty="0">
                        <a:effectLst/>
                      </a:endParaRPr>
                    </a:p>
                    <a:p>
                      <a:pPr marL="180340" algn="l"/>
                      <a:r>
                        <a:rPr lang="fr-FR" sz="1100" dirty="0">
                          <a:effectLst/>
                        </a:rPr>
                        <a:t>45 % de personnes qui ouvrent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458397"/>
                  </a:ext>
                </a:extLst>
              </a:tr>
              <a:tr h="66923">
                <a:tc>
                  <a:txBody>
                    <a:bodyPr/>
                    <a:lstStyle/>
                    <a:p>
                      <a:pPr marL="180340" algn="r"/>
                      <a:r>
                        <a:rPr lang="fr-FR" sz="400" b="0">
                          <a:effectLst/>
                        </a:rPr>
                        <a:t> </a:t>
                      </a:r>
                      <a:endParaRPr lang="fr-FR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400" u="none" strike="noStrike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827568"/>
                  </a:ext>
                </a:extLst>
              </a:tr>
              <a:tr h="172117">
                <a:tc>
                  <a:txBody>
                    <a:bodyPr/>
                    <a:lstStyle/>
                    <a:p>
                      <a:pPr marL="180340" algn="r"/>
                      <a:r>
                        <a:rPr lang="fr-FR" sz="1100" b="0" dirty="0">
                          <a:effectLst/>
                        </a:rPr>
                        <a:t>Animations</a:t>
                      </a:r>
                      <a:endParaRPr lang="fr-FR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1100">
                          <a:effectLst/>
                        </a:rPr>
                        <a:t>↔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100" u="sng">
                          <a:effectLst/>
                        </a:rPr>
                        <a:t>25 établissements scolaires </a:t>
                      </a:r>
                      <a:r>
                        <a:rPr lang="fr-FR" sz="1100">
                          <a:effectLst/>
                        </a:rPr>
                        <a:t>:  866 élèves sensibilisés 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184331"/>
                  </a:ext>
                </a:extLst>
              </a:tr>
              <a:tr h="66923">
                <a:tc>
                  <a:txBody>
                    <a:bodyPr/>
                    <a:lstStyle/>
                    <a:p>
                      <a:pPr marL="180340" algn="r"/>
                      <a:r>
                        <a:rPr lang="fr-FR" sz="400" b="0">
                          <a:effectLst/>
                        </a:rPr>
                        <a:t> </a:t>
                      </a:r>
                      <a:endParaRPr lang="fr-FR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475385"/>
                  </a:ext>
                </a:extLst>
              </a:tr>
              <a:tr h="344234">
                <a:tc>
                  <a:txBody>
                    <a:bodyPr/>
                    <a:lstStyle/>
                    <a:p>
                      <a:pPr marL="180340" algn="r"/>
                      <a:r>
                        <a:rPr lang="fr-FR" sz="1100" b="0">
                          <a:effectLst/>
                        </a:rPr>
                        <a:t>Médias locaux</a:t>
                      </a:r>
                      <a:endParaRPr lang="fr-FR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1100">
                          <a:effectLst/>
                        </a:rPr>
                        <a:t>↔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100">
                          <a:effectLst/>
                        </a:rPr>
                        <a:t>Journal de Saône-et-Loire (JSL) : 17 articles </a:t>
                      </a:r>
                      <a:endParaRPr lang="fr-FR" sz="1300">
                        <a:effectLst/>
                      </a:endParaRPr>
                    </a:p>
                    <a:p>
                      <a:pPr marL="180340" algn="l"/>
                      <a:r>
                        <a:rPr lang="fr-FR" sz="1100">
                          <a:effectLst/>
                        </a:rPr>
                        <a:t>Panneau Pocket 184 usagers, 6 229 lectures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128986"/>
                  </a:ext>
                </a:extLst>
              </a:tr>
              <a:tr h="66923">
                <a:tc>
                  <a:txBody>
                    <a:bodyPr/>
                    <a:lstStyle/>
                    <a:p>
                      <a:pPr marL="180340" algn="r"/>
                      <a:r>
                        <a:rPr lang="fr-FR" sz="400" b="0">
                          <a:effectLst/>
                        </a:rPr>
                        <a:t> </a:t>
                      </a:r>
                      <a:endParaRPr lang="fr-FR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400" u="none" strike="noStrike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782871"/>
                  </a:ext>
                </a:extLst>
              </a:tr>
              <a:tr h="327229">
                <a:tc>
                  <a:txBody>
                    <a:bodyPr/>
                    <a:lstStyle/>
                    <a:p>
                      <a:pPr marL="180340" algn="r"/>
                      <a:r>
                        <a:rPr lang="fr-FR" sz="1100" b="0">
                          <a:effectLst/>
                        </a:rPr>
                        <a:t>Journal l’Eco SIRTOM</a:t>
                      </a:r>
                      <a:endParaRPr lang="fr-FR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1100">
                          <a:effectLst/>
                        </a:rPr>
                        <a:t>↔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100" u="sng">
                          <a:effectLst/>
                        </a:rPr>
                        <a:t>Distribution édition 2023</a:t>
                      </a:r>
                      <a:r>
                        <a:rPr lang="fr-FR" sz="1100">
                          <a:effectLst/>
                        </a:rPr>
                        <a:t> : 6 pages – 14 800 exemplaires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17994"/>
                  </a:ext>
                </a:extLst>
              </a:tr>
              <a:tr h="66923">
                <a:tc>
                  <a:txBody>
                    <a:bodyPr/>
                    <a:lstStyle/>
                    <a:p>
                      <a:pPr marL="180340" algn="r"/>
                      <a:r>
                        <a:rPr lang="fr-FR" sz="400" b="0">
                          <a:effectLst/>
                        </a:rPr>
                        <a:t> </a:t>
                      </a:r>
                      <a:endParaRPr lang="fr-FR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400" u="none" strike="noStrike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956895"/>
                  </a:ext>
                </a:extLst>
              </a:tr>
              <a:tr h="1032703">
                <a:tc>
                  <a:txBody>
                    <a:bodyPr/>
                    <a:lstStyle/>
                    <a:p>
                      <a:pPr marL="180340" algn="r"/>
                      <a:r>
                        <a:rPr lang="fr-FR" sz="1100" b="0" dirty="0">
                          <a:effectLst/>
                        </a:rPr>
                        <a:t>Actions grand public</a:t>
                      </a:r>
                      <a:endParaRPr lang="fr-FR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1100">
                          <a:effectLst/>
                        </a:rPr>
                        <a:t>↔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100" u="sng" dirty="0">
                          <a:effectLst/>
                        </a:rPr>
                        <a:t>7 actions</a:t>
                      </a:r>
                      <a:r>
                        <a:rPr lang="fr-FR" sz="1100" dirty="0">
                          <a:effectLst/>
                        </a:rPr>
                        <a:t> :</a:t>
                      </a:r>
                      <a:r>
                        <a:rPr lang="fr-FR" sz="1100" u="sng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Organisation d’un Défi presque Zéro Déchet </a:t>
                      </a:r>
                      <a:endParaRPr lang="fr-FR" sz="1300" dirty="0">
                        <a:effectLst/>
                      </a:endParaRPr>
                    </a:p>
                    <a:p>
                      <a:pPr marL="180340" algn="l"/>
                      <a:r>
                        <a:rPr lang="fr-FR" sz="1100" dirty="0">
                          <a:effectLst/>
                        </a:rPr>
                        <a:t>Journée nationale de la réparation et Bourse Aux Matériaux</a:t>
                      </a:r>
                      <a:endParaRPr lang="fr-FR" sz="1300" dirty="0">
                        <a:effectLst/>
                      </a:endParaRPr>
                    </a:p>
                    <a:p>
                      <a:pPr marL="180340" algn="l"/>
                      <a:r>
                        <a:rPr lang="fr-FR" sz="1100" dirty="0">
                          <a:effectLst/>
                        </a:rPr>
                        <a:t>Faites du compost sur les marchés de Cluny et Matour</a:t>
                      </a:r>
                      <a:endParaRPr lang="fr-FR" sz="1300" dirty="0">
                        <a:effectLst/>
                      </a:endParaRPr>
                    </a:p>
                    <a:p>
                      <a:pPr marL="180340" algn="l"/>
                      <a:r>
                        <a:rPr lang="fr-FR" sz="1100" dirty="0">
                          <a:effectLst/>
                        </a:rPr>
                        <a:t>Animations du SYTRAIVAL sur les marchés de Cluny et Matour 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075111"/>
                  </a:ext>
                </a:extLst>
              </a:tr>
              <a:tr h="66923">
                <a:tc>
                  <a:txBody>
                    <a:bodyPr/>
                    <a:lstStyle/>
                    <a:p>
                      <a:pPr marL="180340" algn="r"/>
                      <a:r>
                        <a:rPr lang="fr-FR" sz="400" b="0" dirty="0">
                          <a:effectLst/>
                        </a:rPr>
                        <a:t> </a:t>
                      </a:r>
                      <a:endParaRPr lang="fr-FR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4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400" u="none" strike="noStrike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918224"/>
                  </a:ext>
                </a:extLst>
              </a:tr>
              <a:tr h="818070">
                <a:tc>
                  <a:txBody>
                    <a:bodyPr/>
                    <a:lstStyle/>
                    <a:p>
                      <a:pPr marL="180340" algn="r"/>
                      <a:r>
                        <a:rPr lang="fr-FR" sz="1100" b="0" dirty="0">
                          <a:effectLst/>
                        </a:rPr>
                        <a:t>Manifestations extérieures</a:t>
                      </a:r>
                      <a:endParaRPr lang="fr-FR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ctr"/>
                      <a:r>
                        <a:rPr lang="fr-FR" sz="1100">
                          <a:effectLst/>
                        </a:rPr>
                        <a:t>↔</a:t>
                      </a:r>
                      <a:endParaRPr lang="fr-F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100" u="sng" dirty="0">
                          <a:effectLst/>
                        </a:rPr>
                        <a:t>6 manifestations</a:t>
                      </a:r>
                      <a:r>
                        <a:rPr lang="fr-FR" sz="1100" dirty="0">
                          <a:effectLst/>
                        </a:rPr>
                        <a:t> : fête des solutions écologiques de Tramayes, journée du bien vivre ensemble en Clunisois, 2 interventions au bus Marguerite, fête des solidarités à Saint Point, journée presque zéro déchet à Pierreclos.</a:t>
                      </a:r>
                      <a:endParaRPr lang="fr-F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26" marR="73626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3181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0398275-0B52-C674-602B-3BA328C65BD5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CC50C5-10B8-1756-48E0-D683737FF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"/>
          <a:stretch/>
        </p:blipFill>
        <p:spPr bwMode="auto">
          <a:xfrm>
            <a:off x="2178201" y="3328667"/>
            <a:ext cx="1727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1">
            <a:extLst>
              <a:ext uri="{FF2B5EF4-FFF2-40B4-BE49-F238E27FC236}">
                <a16:creationId xmlns:a16="http://schemas.microsoft.com/office/drawing/2014/main" id="{5A3D03DE-8A6F-3929-01B4-5B946DA5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r="4283"/>
          <a:stretch>
            <a:fillRect/>
          </a:stretch>
        </p:blipFill>
        <p:spPr bwMode="auto">
          <a:xfrm>
            <a:off x="2178201" y="1866197"/>
            <a:ext cx="173513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0ECF92E-89E8-5037-CACE-04C5FA94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/>
          <a:stretch>
            <a:fillRect/>
          </a:stretch>
        </p:blipFill>
        <p:spPr bwMode="auto">
          <a:xfrm>
            <a:off x="2178201" y="4789549"/>
            <a:ext cx="17272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3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 résumé, le SIRTOM, c’est :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FBBA2F-304B-2BD3-7D3F-6DEF008EF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636"/>
          <a:stretch/>
        </p:blipFill>
        <p:spPr>
          <a:xfrm>
            <a:off x="6804102" y="3918351"/>
            <a:ext cx="4725557" cy="125686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16A5444-30C3-7020-545E-5C638B2964E7}"/>
              </a:ext>
            </a:extLst>
          </p:cNvPr>
          <p:cNvSpPr txBox="1"/>
          <p:nvPr/>
        </p:nvSpPr>
        <p:spPr>
          <a:xfrm>
            <a:off x="6903184" y="3231377"/>
            <a:ext cx="4527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SIRTOM collecte par an l’équivalent en poids de :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7CCDC37-022F-F03F-B12D-6FA295D0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2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829583-A685-6464-B595-1249F1DA9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35" y="1869786"/>
            <a:ext cx="6030167" cy="413442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22E82F3-C55F-1992-D0D2-2445997BDE10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35411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07DD16-84B3-018C-64A3-3AE3D6D1D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" t="3562" b="2639"/>
          <a:stretch/>
        </p:blipFill>
        <p:spPr>
          <a:xfrm>
            <a:off x="1392061" y="1997528"/>
            <a:ext cx="9407878" cy="2862944"/>
          </a:xfrm>
          <a:prstGeom prst="rect">
            <a:avLst/>
          </a:prstGeom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valorisation des déchets organiques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20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C5DE28-7316-2F9F-84AC-08B7F8387B7D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FBDF30-5BAF-3AB4-9BFA-68F007FD57A0}"/>
              </a:ext>
            </a:extLst>
          </p:cNvPr>
          <p:cNvSpPr txBox="1"/>
          <p:nvPr/>
        </p:nvSpPr>
        <p:spPr>
          <a:xfrm>
            <a:off x="1030332" y="5198463"/>
            <a:ext cx="10131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Changement de méthodologie pour la distribution de composteurs individuels : sessions de sensibilisation obligatoire de 45min.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298 foyers individuels équipés en 2023.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objectifs du PLPDMA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21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47EE46-D13E-D78A-6496-FE635664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769" y="1860516"/>
            <a:ext cx="7290461" cy="4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cadre réglementaire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22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A1E54B-A734-396E-C23D-5EF904BC2AF3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757DAC-9431-64C7-BE34-2332B1F29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00" y="1835334"/>
            <a:ext cx="7429400" cy="43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objectifs pour 2024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23</a:t>
            </a:fld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215E113-FA4C-5BFF-162C-710987BF5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06862E-6940-7773-C369-967F439A4AF2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30206A-C730-086E-8786-59A25F3B1D69}"/>
              </a:ext>
            </a:extLst>
          </p:cNvPr>
          <p:cNvSpPr txBox="1"/>
          <p:nvPr/>
        </p:nvSpPr>
        <p:spPr>
          <a:xfrm>
            <a:off x="1097280" y="2535318"/>
            <a:ext cx="107757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000000"/>
                </a:solidFill>
                <a:effectLst/>
                <a:latin typeface="YAFdJt8dAY0 0"/>
              </a:rPr>
              <a:t>Optimisation du Service. </a:t>
            </a:r>
            <a:endParaRPr lang="fr-FR" dirty="0">
              <a:solidFill>
                <a:srgbClr val="000000"/>
              </a:solidFill>
              <a:effectLst/>
              <a:latin typeface="YAFdJt8dAY0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</a:rPr>
              <a:t> Etude d’optimisation du service de collecte par le Bureau d’étude AJBD</a:t>
            </a:r>
          </a:p>
          <a:p>
            <a:endParaRPr lang="fr-FR" dirty="0"/>
          </a:p>
          <a:p>
            <a:r>
              <a:rPr lang="fr-FR" b="1" i="0" dirty="0">
                <a:solidFill>
                  <a:srgbClr val="000000"/>
                </a:solidFill>
                <a:effectLst/>
                <a:latin typeface="YAFdJt8dAY0 0"/>
              </a:rPr>
              <a:t>Tri à la source des biodéchets.</a:t>
            </a:r>
            <a:endParaRPr lang="fr-FR" dirty="0">
              <a:solidFill>
                <a:srgbClr val="000000"/>
              </a:solidFill>
              <a:effectLst/>
              <a:latin typeface="YAFdJt8dAY0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</a:rPr>
              <a:t> Continuer le déploiement (compostage individuel et partagé) qui vise à apporter une solution à tous les usagers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</a:rPr>
              <a:t> Accompagner les professionnels dans le compostage autonome en établissement ou accompagnement méthodologique pour trouver des solutions autre que le compostage </a:t>
            </a:r>
          </a:p>
          <a:p>
            <a:endParaRPr lang="fr-FR" dirty="0"/>
          </a:p>
          <a:p>
            <a:r>
              <a:rPr lang="fr-FR" b="1" i="0" dirty="0">
                <a:solidFill>
                  <a:srgbClr val="000000"/>
                </a:solidFill>
                <a:effectLst/>
                <a:latin typeface="YAFdJt8dAY0 0"/>
              </a:rPr>
              <a:t>Etude d’une déchèterie inversée sur le territoire. </a:t>
            </a:r>
            <a:endParaRPr lang="fr-FR" dirty="0">
              <a:solidFill>
                <a:srgbClr val="000000"/>
              </a:solidFill>
              <a:effectLst/>
              <a:latin typeface="YAFdJt8dAY0 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E5D79FC-5BAE-E70C-B354-AAE4F62A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Composition &amp; Gouvernance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6A5444-30C3-7020-545E-5C638B2964E7}"/>
              </a:ext>
            </a:extLst>
          </p:cNvPr>
          <p:cNvSpPr txBox="1"/>
          <p:nvPr/>
        </p:nvSpPr>
        <p:spPr>
          <a:xfrm>
            <a:off x="7875328" y="4933921"/>
            <a:ext cx="3722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Pas de compétence fiscale ni réglementaire</a:t>
            </a:r>
          </a:p>
        </p:txBody>
      </p:sp>
      <p:graphicFrame>
        <p:nvGraphicFramePr>
          <p:cNvPr id="2" name="Espace réservé du contenu 7">
            <a:extLst>
              <a:ext uri="{FF2B5EF4-FFF2-40B4-BE49-F238E27FC236}">
                <a16:creationId xmlns:a16="http://schemas.microsoft.com/office/drawing/2014/main" id="{8838F581-9898-922C-4496-D4A1DC412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015904"/>
              </p:ext>
            </p:extLst>
          </p:nvPr>
        </p:nvGraphicFramePr>
        <p:xfrm>
          <a:off x="3734479" y="2141213"/>
          <a:ext cx="4140848" cy="382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C240021-EDD5-8E7A-7F7E-ABCB34F1346D}"/>
              </a:ext>
            </a:extLst>
          </p:cNvPr>
          <p:cNvSpPr/>
          <p:nvPr/>
        </p:nvSpPr>
        <p:spPr>
          <a:xfrm>
            <a:off x="7875328" y="2684117"/>
            <a:ext cx="3722185" cy="22813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3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Présidente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Vice-présidents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membres 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délégués (2 par communes)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99D98C-129D-5C2B-5F4D-1A73972B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r="12286" b="-415"/>
          <a:stretch>
            <a:fillRect/>
          </a:stretch>
        </p:blipFill>
        <p:spPr bwMode="auto">
          <a:xfrm>
            <a:off x="539237" y="1859249"/>
            <a:ext cx="32289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BEF1171-03C7-0ADB-9099-24357E9A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B21E3-B967-BE77-2604-D1ADA2A46CE5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10276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Compétences du SIRTOM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639FAE-42CF-D204-6005-72B4BB59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597" y="2402380"/>
            <a:ext cx="8137766" cy="2628439"/>
          </a:xfrm>
          <a:prstGeom prst="rect">
            <a:avLst/>
          </a:prstGeom>
        </p:spPr>
      </p:pic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2DE4C62-FD11-AC6D-3496-33A48B34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4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E554E2-9039-3F80-926A-85C714268260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32950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15B668-6D49-30A7-4B3D-37C873FD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980" y="117139"/>
            <a:ext cx="7114478" cy="6216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B3F9C4-9A10-86A0-C815-86DCEE1E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8D4501-BFC4-AA41-1591-843A6FD61E83}"/>
              </a:ext>
            </a:extLst>
          </p:cNvPr>
          <p:cNvSpPr txBox="1"/>
          <p:nvPr/>
        </p:nvSpPr>
        <p:spPr>
          <a:xfrm>
            <a:off x="249501" y="1517355"/>
            <a:ext cx="4296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ea typeface="Times New Roman" panose="02020603050405020304" pitchFamily="18" charset="0"/>
              </a:rPr>
              <a:t>Le SIRTOM assure : </a:t>
            </a:r>
          </a:p>
          <a:p>
            <a:endParaRPr lang="fr-FR" alt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Collecte</a:t>
            </a:r>
            <a:r>
              <a:rPr lang="fr-FR" altLang="fr-FR" dirty="0">
                <a:latin typeface="Arial" panose="020B0604020202020204" pitchFamily="34" charset="0"/>
                <a:ea typeface="Times New Roman" panose="02020603050405020304" pitchFamily="18" charset="0"/>
              </a:rPr>
              <a:t> Ordures Ménagères résiduelles en porte à porte et points de regroupement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Collecte</a:t>
            </a:r>
            <a:r>
              <a:rPr lang="fr-FR" altLang="fr-FR" dirty="0">
                <a:latin typeface="Arial" panose="020B0604020202020204" pitchFamily="34" charset="0"/>
                <a:ea typeface="Times New Roman" panose="02020603050405020304" pitchFamily="18" charset="0"/>
              </a:rPr>
              <a:t> emballages en porte à porte et points de regroupement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  <a:ea typeface="Times New Roman" panose="02020603050405020304" pitchFamily="18" charset="0"/>
              </a:rPr>
              <a:t>Gestion des colonnes d’apport volontaire (PAV) verre / papier (via marché du SYTRAIVAL)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Transfert et transport</a:t>
            </a:r>
            <a:r>
              <a:rPr lang="fr-FR" altLang="fr-FR" dirty="0">
                <a:latin typeface="Arial" panose="020B0604020202020204" pitchFamily="34" charset="0"/>
                <a:ea typeface="Times New Roman" panose="02020603050405020304" pitchFamily="18" charset="0"/>
              </a:rPr>
              <a:t> des déchets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  <a:ea typeface="Times New Roman" panose="02020603050405020304" pitchFamily="18" charset="0"/>
              </a:rPr>
              <a:t>Gestion complète des </a:t>
            </a:r>
            <a:r>
              <a:rPr lang="fr-FR" alt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déchèteries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5BB41D-E4A7-1F3D-64E2-A782D3BE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0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Moyens humains et techniques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6947851-4C18-CBA5-44C5-A481211D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39" y="1823813"/>
            <a:ext cx="5858888" cy="440091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A3557A3-3466-E6DF-22D6-DFA83EA899B9}"/>
              </a:ext>
            </a:extLst>
          </p:cNvPr>
          <p:cNvSpPr txBox="1"/>
          <p:nvPr/>
        </p:nvSpPr>
        <p:spPr>
          <a:xfrm>
            <a:off x="7596104" y="3147108"/>
            <a:ext cx="4269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29 agents / 28,6 ETP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 équivalent ETP en contractuel sur l’année (surtout période estivale)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 bennes de collecte (+1 secours)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 camions porteurs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 camion grue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 déchèteries – 1 « packmat 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 quai de transfert – 1 tractopelle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3FA77D52-9D5C-8D5E-F208-04412E15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6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02B29A3-4E7E-4313-DEE7-BA93A9F6D9AE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4162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Ordures Ménagères résiduelles (OMr)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7</a:t>
            </a:fld>
            <a:endParaRPr lang="fr-FR"/>
          </a:p>
        </p:txBody>
      </p:sp>
      <p:pic>
        <p:nvPicPr>
          <p:cNvPr id="5122" name="Graphique 1">
            <a:extLst>
              <a:ext uri="{FF2B5EF4-FFF2-40B4-BE49-F238E27FC236}">
                <a16:creationId xmlns:a16="http://schemas.microsoft.com/office/drawing/2014/main" id="{F6367871-34EF-2618-8185-60CFF12970C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" y="2019097"/>
            <a:ext cx="7773734" cy="40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>
            <a:extLst>
              <a:ext uri="{FF2B5EF4-FFF2-40B4-BE49-F238E27FC236}">
                <a16:creationId xmlns:a16="http://schemas.microsoft.com/office/drawing/2014/main" id="{C46D913F-8616-BB4F-024A-A23583723228}"/>
              </a:ext>
            </a:extLst>
          </p:cNvPr>
          <p:cNvGrpSpPr>
            <a:grpSpLocks/>
          </p:cNvGrpSpPr>
          <p:nvPr/>
        </p:nvGrpSpPr>
        <p:grpSpPr bwMode="auto">
          <a:xfrm>
            <a:off x="8277600" y="2295767"/>
            <a:ext cx="795981" cy="1410763"/>
            <a:chOff x="0" y="0"/>
            <a:chExt cx="600" cy="645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7E187889-7729-F9C9-6595-6234FFC0E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" y="126"/>
              <a:ext cx="427" cy="515"/>
            </a:xfrm>
            <a:custGeom>
              <a:avLst/>
              <a:gdLst>
                <a:gd name="T0" fmla="*/ 40 w 427"/>
                <a:gd name="T1" fmla="*/ 0 h 515"/>
                <a:gd name="T2" fmla="*/ 427 w 427"/>
                <a:gd name="T3" fmla="*/ 0 h 515"/>
                <a:gd name="T4" fmla="*/ 387 w 427"/>
                <a:gd name="T5" fmla="*/ 515 h 515"/>
                <a:gd name="T6" fmla="*/ 56 w 427"/>
                <a:gd name="T7" fmla="*/ 515 h 515"/>
                <a:gd name="T8" fmla="*/ 0 w 427"/>
                <a:gd name="T9" fmla="*/ 0 h 515"/>
                <a:gd name="T10" fmla="*/ 24 w 427"/>
                <a:gd name="T11" fmla="*/ 0 h 515"/>
                <a:gd name="T12" fmla="*/ 64 w 427"/>
                <a:gd name="T13" fmla="*/ 0 h 515"/>
                <a:gd name="T14" fmla="*/ 40 w 427"/>
                <a:gd name="T15" fmla="*/ 0 h 5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7"/>
                <a:gd name="T25" fmla="*/ 0 h 515"/>
                <a:gd name="T26" fmla="*/ 427 w 427"/>
                <a:gd name="T27" fmla="*/ 515 h 5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7" h="515">
                  <a:moveTo>
                    <a:pt x="40" y="0"/>
                  </a:moveTo>
                  <a:lnTo>
                    <a:pt x="427" y="0"/>
                  </a:lnTo>
                  <a:lnTo>
                    <a:pt x="387" y="515"/>
                  </a:lnTo>
                  <a:lnTo>
                    <a:pt x="56" y="5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C6C41ED7-4559-35CA-3507-D69D6FFB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124"/>
              <a:ext cx="428" cy="515"/>
            </a:xfrm>
            <a:custGeom>
              <a:avLst/>
              <a:gdLst>
                <a:gd name="T0" fmla="*/ 40 w 427"/>
                <a:gd name="T1" fmla="*/ 0 h 515"/>
                <a:gd name="T2" fmla="*/ 428 w 427"/>
                <a:gd name="T3" fmla="*/ 0 h 515"/>
                <a:gd name="T4" fmla="*/ 388 w 427"/>
                <a:gd name="T5" fmla="*/ 515 h 515"/>
                <a:gd name="T6" fmla="*/ 56 w 427"/>
                <a:gd name="T7" fmla="*/ 515 h 515"/>
                <a:gd name="T8" fmla="*/ 0 w 427"/>
                <a:gd name="T9" fmla="*/ 0 h 515"/>
                <a:gd name="T10" fmla="*/ 24 w 427"/>
                <a:gd name="T11" fmla="*/ 0 h 515"/>
                <a:gd name="T12" fmla="*/ 64 w 427"/>
                <a:gd name="T13" fmla="*/ 0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7"/>
                <a:gd name="T22" fmla="*/ 0 h 515"/>
                <a:gd name="T23" fmla="*/ 427 w 427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7" h="515">
                  <a:moveTo>
                    <a:pt x="40" y="0"/>
                  </a:moveTo>
                  <a:lnTo>
                    <a:pt x="427" y="0"/>
                  </a:lnTo>
                  <a:lnTo>
                    <a:pt x="387" y="515"/>
                  </a:lnTo>
                  <a:lnTo>
                    <a:pt x="56" y="5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0"/>
                  </a:lnTo>
                </a:path>
              </a:pathLst>
            </a:custGeom>
            <a:solidFill>
              <a:srgbClr val="A5A5A5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40726FC-B558-002E-581B-D1A0EB67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63"/>
              <a:ext cx="165" cy="578"/>
            </a:xfrm>
            <a:custGeom>
              <a:avLst/>
              <a:gdLst>
                <a:gd name="T0" fmla="*/ 39 w 165"/>
                <a:gd name="T1" fmla="*/ 71 h 578"/>
                <a:gd name="T2" fmla="*/ 165 w 165"/>
                <a:gd name="T3" fmla="*/ 0 h 578"/>
                <a:gd name="T4" fmla="*/ 110 w 165"/>
                <a:gd name="T5" fmla="*/ 491 h 578"/>
                <a:gd name="T6" fmla="*/ 0 w 165"/>
                <a:gd name="T7" fmla="*/ 578 h 578"/>
                <a:gd name="T8" fmla="*/ 39 w 165"/>
                <a:gd name="T9" fmla="*/ 63 h 578"/>
                <a:gd name="T10" fmla="*/ 39 w 165"/>
                <a:gd name="T11" fmla="*/ 71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578"/>
                <a:gd name="T20" fmla="*/ 165 w 165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578">
                  <a:moveTo>
                    <a:pt x="39" y="71"/>
                  </a:moveTo>
                  <a:lnTo>
                    <a:pt x="165" y="0"/>
                  </a:lnTo>
                  <a:lnTo>
                    <a:pt x="110" y="491"/>
                  </a:lnTo>
                  <a:lnTo>
                    <a:pt x="0" y="578"/>
                  </a:lnTo>
                  <a:lnTo>
                    <a:pt x="39" y="63"/>
                  </a:lnTo>
                  <a:lnTo>
                    <a:pt x="39" y="7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8988F4AE-CD1F-6939-F61D-07C30A2F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61"/>
              <a:ext cx="164" cy="578"/>
            </a:xfrm>
            <a:custGeom>
              <a:avLst/>
              <a:gdLst>
                <a:gd name="T0" fmla="*/ 39 w 165"/>
                <a:gd name="T1" fmla="*/ 71 h 578"/>
                <a:gd name="T2" fmla="*/ 164 w 165"/>
                <a:gd name="T3" fmla="*/ 0 h 578"/>
                <a:gd name="T4" fmla="*/ 109 w 165"/>
                <a:gd name="T5" fmla="*/ 491 h 578"/>
                <a:gd name="T6" fmla="*/ 0 w 165"/>
                <a:gd name="T7" fmla="*/ 578 h 578"/>
                <a:gd name="T8" fmla="*/ 39 w 165"/>
                <a:gd name="T9" fmla="*/ 63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578"/>
                <a:gd name="T17" fmla="*/ 165 w 165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578">
                  <a:moveTo>
                    <a:pt x="39" y="71"/>
                  </a:moveTo>
                  <a:lnTo>
                    <a:pt x="165" y="0"/>
                  </a:lnTo>
                  <a:lnTo>
                    <a:pt x="110" y="491"/>
                  </a:lnTo>
                  <a:lnTo>
                    <a:pt x="0" y="578"/>
                  </a:lnTo>
                  <a:lnTo>
                    <a:pt x="39" y="63"/>
                  </a:lnTo>
                </a:path>
              </a:pathLst>
            </a:custGeom>
            <a:solidFill>
              <a:srgbClr val="A5A5A5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82286BBF-FACA-E6DA-088E-89F9879FD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" y="0"/>
              <a:ext cx="514" cy="118"/>
            </a:xfrm>
            <a:custGeom>
              <a:avLst/>
              <a:gdLst>
                <a:gd name="T0" fmla="*/ 0 w 514"/>
                <a:gd name="T1" fmla="*/ 87 h 118"/>
                <a:gd name="T2" fmla="*/ 16 w 514"/>
                <a:gd name="T3" fmla="*/ 79 h 118"/>
                <a:gd name="T4" fmla="*/ 55 w 514"/>
                <a:gd name="T5" fmla="*/ 63 h 118"/>
                <a:gd name="T6" fmla="*/ 95 w 514"/>
                <a:gd name="T7" fmla="*/ 47 h 118"/>
                <a:gd name="T8" fmla="*/ 134 w 514"/>
                <a:gd name="T9" fmla="*/ 31 h 118"/>
                <a:gd name="T10" fmla="*/ 174 w 514"/>
                <a:gd name="T11" fmla="*/ 24 h 118"/>
                <a:gd name="T12" fmla="*/ 221 w 514"/>
                <a:gd name="T13" fmla="*/ 8 h 118"/>
                <a:gd name="T14" fmla="*/ 253 w 514"/>
                <a:gd name="T15" fmla="*/ 8 h 118"/>
                <a:gd name="T16" fmla="*/ 292 w 514"/>
                <a:gd name="T17" fmla="*/ 0 h 118"/>
                <a:gd name="T18" fmla="*/ 308 w 514"/>
                <a:gd name="T19" fmla="*/ 0 h 118"/>
                <a:gd name="T20" fmla="*/ 324 w 514"/>
                <a:gd name="T21" fmla="*/ 0 h 118"/>
                <a:gd name="T22" fmla="*/ 356 w 514"/>
                <a:gd name="T23" fmla="*/ 0 h 118"/>
                <a:gd name="T24" fmla="*/ 387 w 514"/>
                <a:gd name="T25" fmla="*/ 0 h 118"/>
                <a:gd name="T26" fmla="*/ 411 w 514"/>
                <a:gd name="T27" fmla="*/ 0 h 118"/>
                <a:gd name="T28" fmla="*/ 427 w 514"/>
                <a:gd name="T29" fmla="*/ 8 h 118"/>
                <a:gd name="T30" fmla="*/ 450 w 514"/>
                <a:gd name="T31" fmla="*/ 16 h 118"/>
                <a:gd name="T32" fmla="*/ 474 w 514"/>
                <a:gd name="T33" fmla="*/ 31 h 118"/>
                <a:gd name="T34" fmla="*/ 514 w 514"/>
                <a:gd name="T35" fmla="*/ 68 h 118"/>
                <a:gd name="T36" fmla="*/ 378 w 514"/>
                <a:gd name="T37" fmla="*/ 118 h 118"/>
                <a:gd name="T38" fmla="*/ 318 w 514"/>
                <a:gd name="T39" fmla="*/ 80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4"/>
                <a:gd name="T61" fmla="*/ 0 h 118"/>
                <a:gd name="T62" fmla="*/ 514 w 514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4" h="118">
                  <a:moveTo>
                    <a:pt x="0" y="87"/>
                  </a:moveTo>
                  <a:lnTo>
                    <a:pt x="16" y="79"/>
                  </a:lnTo>
                  <a:lnTo>
                    <a:pt x="55" y="63"/>
                  </a:lnTo>
                  <a:lnTo>
                    <a:pt x="95" y="47"/>
                  </a:lnTo>
                  <a:lnTo>
                    <a:pt x="134" y="31"/>
                  </a:lnTo>
                  <a:lnTo>
                    <a:pt x="174" y="24"/>
                  </a:lnTo>
                  <a:lnTo>
                    <a:pt x="221" y="8"/>
                  </a:lnTo>
                  <a:lnTo>
                    <a:pt x="253" y="8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56" y="0"/>
                  </a:lnTo>
                  <a:lnTo>
                    <a:pt x="387" y="0"/>
                  </a:lnTo>
                  <a:lnTo>
                    <a:pt x="411" y="0"/>
                  </a:lnTo>
                  <a:lnTo>
                    <a:pt x="427" y="8"/>
                  </a:lnTo>
                  <a:lnTo>
                    <a:pt x="450" y="16"/>
                  </a:lnTo>
                  <a:lnTo>
                    <a:pt x="474" y="31"/>
                  </a:lnTo>
                  <a:lnTo>
                    <a:pt x="514" y="68"/>
                  </a:lnTo>
                  <a:lnTo>
                    <a:pt x="378" y="118"/>
                  </a:lnTo>
                  <a:lnTo>
                    <a:pt x="318" y="80"/>
                  </a:lnTo>
                </a:path>
              </a:pathLst>
            </a:custGeom>
            <a:solidFill>
              <a:srgbClr val="A5A5A5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4BE87EF9-0417-9C82-7DA6-5865CCB8C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511"/>
              <a:ext cx="135" cy="134"/>
            </a:xfrm>
            <a:prstGeom prst="ellipse">
              <a:avLst/>
            </a:prstGeom>
            <a:solidFill>
              <a:srgbClr val="A5A5A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BB4A8A4A-2906-7E44-0897-857FDB826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526"/>
              <a:ext cx="95" cy="103"/>
            </a:xfrm>
            <a:prstGeom prst="ellipse">
              <a:avLst/>
            </a:prstGeom>
            <a:solidFill>
              <a:srgbClr val="A5A5A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97053047-CB8D-FE44-1D14-1DE971F7E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" y="55"/>
              <a:ext cx="174" cy="79"/>
            </a:xfrm>
            <a:custGeom>
              <a:avLst/>
              <a:gdLst>
                <a:gd name="T0" fmla="*/ 0 w 174"/>
                <a:gd name="T1" fmla="*/ 71 h 79"/>
                <a:gd name="T2" fmla="*/ 111 w 174"/>
                <a:gd name="T3" fmla="*/ 0 h 79"/>
                <a:gd name="T4" fmla="*/ 174 w 174"/>
                <a:gd name="T5" fmla="*/ 8 h 79"/>
                <a:gd name="T6" fmla="*/ 56 w 174"/>
                <a:gd name="T7" fmla="*/ 79 h 79"/>
                <a:gd name="T8" fmla="*/ 0 w 174"/>
                <a:gd name="T9" fmla="*/ 7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79"/>
                <a:gd name="T17" fmla="*/ 174 w 17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79">
                  <a:moveTo>
                    <a:pt x="0" y="71"/>
                  </a:moveTo>
                  <a:lnTo>
                    <a:pt x="111" y="0"/>
                  </a:lnTo>
                  <a:lnTo>
                    <a:pt x="174" y="8"/>
                  </a:lnTo>
                  <a:lnTo>
                    <a:pt x="56" y="7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A5A5A5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C8044990-5080-F887-D479-DAEFBA559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"/>
              <a:ext cx="126" cy="71"/>
            </a:xfrm>
            <a:custGeom>
              <a:avLst/>
              <a:gdLst>
                <a:gd name="T0" fmla="*/ 126 w 126"/>
                <a:gd name="T1" fmla="*/ 0 h 71"/>
                <a:gd name="T2" fmla="*/ 0 w 126"/>
                <a:gd name="T3" fmla="*/ 32 h 71"/>
                <a:gd name="T4" fmla="*/ 0 w 126"/>
                <a:gd name="T5" fmla="*/ 71 h 71"/>
                <a:gd name="T6" fmla="*/ 31 w 126"/>
                <a:gd name="T7" fmla="*/ 71 h 71"/>
                <a:gd name="T8" fmla="*/ 31 w 126"/>
                <a:gd name="T9" fmla="*/ 71 h 71"/>
                <a:gd name="T10" fmla="*/ 126 w 126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71"/>
                <a:gd name="T20" fmla="*/ 126 w 126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71">
                  <a:moveTo>
                    <a:pt x="126" y="0"/>
                  </a:moveTo>
                  <a:lnTo>
                    <a:pt x="0" y="32"/>
                  </a:lnTo>
                  <a:lnTo>
                    <a:pt x="0" y="71"/>
                  </a:lnTo>
                  <a:lnTo>
                    <a:pt x="31" y="7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D49C1A8C-0D6A-3526-14D1-293D71C3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"/>
              <a:ext cx="126" cy="71"/>
            </a:xfrm>
            <a:custGeom>
              <a:avLst/>
              <a:gdLst>
                <a:gd name="T0" fmla="*/ 126 w 126"/>
                <a:gd name="T1" fmla="*/ 0 h 71"/>
                <a:gd name="T2" fmla="*/ 0 w 126"/>
                <a:gd name="T3" fmla="*/ 32 h 71"/>
                <a:gd name="T4" fmla="*/ 0 w 126"/>
                <a:gd name="T5" fmla="*/ 71 h 71"/>
                <a:gd name="T6" fmla="*/ 31 w 126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1"/>
                <a:gd name="T14" fmla="*/ 126 w 126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1">
                  <a:moveTo>
                    <a:pt x="126" y="0"/>
                  </a:moveTo>
                  <a:lnTo>
                    <a:pt x="0" y="32"/>
                  </a:lnTo>
                  <a:lnTo>
                    <a:pt x="0" y="71"/>
                  </a:lnTo>
                  <a:lnTo>
                    <a:pt x="31" y="71"/>
                  </a:lnTo>
                </a:path>
              </a:pathLst>
            </a:custGeom>
            <a:solidFill>
              <a:srgbClr val="A5A5A5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FBF990AB-3F3E-4BD0-9021-F435B6E86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566"/>
              <a:ext cx="23" cy="32"/>
            </a:xfrm>
            <a:prstGeom prst="ellipse">
              <a:avLst/>
            </a:prstGeom>
            <a:solidFill>
              <a:srgbClr val="A5A5A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Arc 27">
              <a:extLst>
                <a:ext uri="{FF2B5EF4-FFF2-40B4-BE49-F238E27FC236}">
                  <a16:creationId xmlns:a16="http://schemas.microsoft.com/office/drawing/2014/main" id="{EE64CC6F-2692-0D41-8469-8B94F2B95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51"/>
              <a:ext cx="254" cy="83"/>
            </a:xfrm>
            <a:custGeom>
              <a:avLst/>
              <a:gdLst>
                <a:gd name="T0" fmla="*/ 0 w 21709"/>
                <a:gd name="T1" fmla="*/ 0 h 21600"/>
                <a:gd name="T2" fmla="*/ 0 w 21709"/>
                <a:gd name="T3" fmla="*/ 0 h 21600"/>
                <a:gd name="T4" fmla="*/ 0 w 2170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09"/>
                <a:gd name="T10" fmla="*/ 0 h 21600"/>
                <a:gd name="T11" fmla="*/ 21709 w 217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09" h="21600" fill="none" extrusionOk="0">
                  <a:moveTo>
                    <a:pt x="0" y="0"/>
                  </a:moveTo>
                  <a:cubicBezTo>
                    <a:pt x="36" y="0"/>
                    <a:pt x="72" y="-1"/>
                    <a:pt x="109" y="0"/>
                  </a:cubicBezTo>
                  <a:cubicBezTo>
                    <a:pt x="12038" y="0"/>
                    <a:pt x="21709" y="9670"/>
                    <a:pt x="21709" y="21600"/>
                  </a:cubicBezTo>
                </a:path>
                <a:path w="21709" h="21600" stroke="0" extrusionOk="0">
                  <a:moveTo>
                    <a:pt x="0" y="0"/>
                  </a:moveTo>
                  <a:cubicBezTo>
                    <a:pt x="36" y="0"/>
                    <a:pt x="72" y="-1"/>
                    <a:pt x="109" y="0"/>
                  </a:cubicBezTo>
                  <a:cubicBezTo>
                    <a:pt x="12038" y="0"/>
                    <a:pt x="21709" y="9670"/>
                    <a:pt x="21709" y="21600"/>
                  </a:cubicBezTo>
                  <a:lnTo>
                    <a:pt x="10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Arc 28">
              <a:extLst>
                <a:ext uri="{FF2B5EF4-FFF2-40B4-BE49-F238E27FC236}">
                  <a16:creationId xmlns:a16="http://schemas.microsoft.com/office/drawing/2014/main" id="{4615C86A-FF4A-8F91-2263-E822357D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51"/>
              <a:ext cx="22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5A5A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9221112E-CC0A-D744-7ED4-693BC420E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" y="130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61B04B90-42D2-B27E-5345-F171AE00E974}"/>
              </a:ext>
            </a:extLst>
          </p:cNvPr>
          <p:cNvSpPr txBox="1"/>
          <p:nvPr/>
        </p:nvSpPr>
        <p:spPr>
          <a:xfrm>
            <a:off x="9242546" y="2295767"/>
            <a:ext cx="2877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21 970 hab desservis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3 477 t collectées soit </a:t>
            </a: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158 kg/habitant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desservi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79 500 km / 40 500 l de gasoil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7402EF0-0967-5021-1F0B-ABE8944AB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45511"/>
              </p:ext>
            </p:extLst>
          </p:nvPr>
        </p:nvGraphicFramePr>
        <p:xfrm>
          <a:off x="8154572" y="5006335"/>
          <a:ext cx="3836019" cy="10682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84584">
                  <a:extLst>
                    <a:ext uri="{9D8B030D-6E8A-4147-A177-3AD203B41FA5}">
                      <a16:colId xmlns:a16="http://schemas.microsoft.com/office/drawing/2014/main" val="3581431118"/>
                    </a:ext>
                  </a:extLst>
                </a:gridCol>
                <a:gridCol w="2451435">
                  <a:extLst>
                    <a:ext uri="{9D8B030D-6E8A-4147-A177-3AD203B41FA5}">
                      <a16:colId xmlns:a16="http://schemas.microsoft.com/office/drawing/2014/main" val="2621328203"/>
                    </a:ext>
                  </a:extLst>
                </a:gridCol>
              </a:tblGrid>
              <a:tr h="534110">
                <a:tc>
                  <a:txBody>
                    <a:bodyPr/>
                    <a:lstStyle/>
                    <a:p>
                      <a:pPr marL="180340" algn="r"/>
                      <a:r>
                        <a:rPr lang="fr-FR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 2022/2023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-211 t soit - 6 %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2008194"/>
                  </a:ext>
                </a:extLst>
              </a:tr>
              <a:tr h="534110">
                <a:tc>
                  <a:txBody>
                    <a:bodyPr/>
                    <a:lstStyle/>
                    <a:p>
                      <a:pPr marL="180340" algn="r"/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 d’OMr par habitant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10kg de moins par hab</a:t>
                      </a:r>
                    </a:p>
                    <a:p>
                      <a:pPr marL="180340" algn="l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- 6% de baisse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977805"/>
                  </a:ext>
                </a:extLst>
              </a:tr>
            </a:tbl>
          </a:graphicData>
        </a:graphic>
      </p:graphicFrame>
      <p:pic>
        <p:nvPicPr>
          <p:cNvPr id="24" name="Image 23">
            <a:extLst>
              <a:ext uri="{FF2B5EF4-FFF2-40B4-BE49-F238E27FC236}">
                <a16:creationId xmlns:a16="http://schemas.microsoft.com/office/drawing/2014/main" id="{FA2603A6-80C6-D3F3-8E80-AE105C303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4" t="22805" r="76224" b="69666"/>
          <a:stretch/>
        </p:blipFill>
        <p:spPr>
          <a:xfrm>
            <a:off x="8077775" y="4220544"/>
            <a:ext cx="1164771" cy="468085"/>
          </a:xfrm>
          <a:prstGeom prst="rect">
            <a:avLst/>
          </a:prstGeom>
        </p:spPr>
      </p:pic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F2FAA56B-B7F1-5EB3-CA88-4B381782520D}"/>
              </a:ext>
            </a:extLst>
          </p:cNvPr>
          <p:cNvSpPr/>
          <p:nvPr/>
        </p:nvSpPr>
        <p:spPr>
          <a:xfrm rot="10800000">
            <a:off x="9394371" y="4269145"/>
            <a:ext cx="2557981" cy="46808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	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05D9491-2E55-2B59-29A5-D90F5D245FB1}"/>
              </a:ext>
            </a:extLst>
          </p:cNvPr>
          <p:cNvSpPr txBox="1"/>
          <p:nvPr/>
        </p:nvSpPr>
        <p:spPr>
          <a:xfrm>
            <a:off x="9669842" y="4272355"/>
            <a:ext cx="232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Collecte OMr en km =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+ de 100 allers-retours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Cluny-Paris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5A5F06-4276-1EA9-4E7B-09F6A8805DDD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20401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Collecte sélective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8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B04B90-42D2-B27E-5345-F171AE00E974}"/>
              </a:ext>
            </a:extLst>
          </p:cNvPr>
          <p:cNvSpPr txBox="1"/>
          <p:nvPr/>
        </p:nvSpPr>
        <p:spPr>
          <a:xfrm>
            <a:off x="9242546" y="2295767"/>
            <a:ext cx="2877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21 970 hab desservis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2 117 t collectées soit 96.4 kg/habitant desservi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40 000 km / 20 200 l de gasoil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85" name="Graphique 1">
            <a:extLst>
              <a:ext uri="{FF2B5EF4-FFF2-40B4-BE49-F238E27FC236}">
                <a16:creationId xmlns:a16="http://schemas.microsoft.com/office/drawing/2014/main" id="{5AA48F7B-5893-5573-6BA1-348F4F3970E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9" y="1860291"/>
            <a:ext cx="7395394" cy="44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" name="Tableau 1029">
            <a:extLst>
              <a:ext uri="{FF2B5EF4-FFF2-40B4-BE49-F238E27FC236}">
                <a16:creationId xmlns:a16="http://schemas.microsoft.com/office/drawing/2014/main" id="{593499C6-2F5C-578B-A646-A5ADC72A3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95800"/>
              </p:ext>
            </p:extLst>
          </p:nvPr>
        </p:nvGraphicFramePr>
        <p:xfrm>
          <a:off x="7975081" y="5086764"/>
          <a:ext cx="3850753" cy="1066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30938">
                  <a:extLst>
                    <a:ext uri="{9D8B030D-6E8A-4147-A177-3AD203B41FA5}">
                      <a16:colId xmlns:a16="http://schemas.microsoft.com/office/drawing/2014/main" val="2427667046"/>
                    </a:ext>
                  </a:extLst>
                </a:gridCol>
                <a:gridCol w="2419815">
                  <a:extLst>
                    <a:ext uri="{9D8B030D-6E8A-4147-A177-3AD203B41FA5}">
                      <a16:colId xmlns:a16="http://schemas.microsoft.com/office/drawing/2014/main" val="32226746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0340" algn="r"/>
                      <a:r>
                        <a:rPr lang="fr-FR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Emballages collectés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+ 67.3 tonnes soit + 12 %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4597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algn="r"/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Verre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- 58 tonnes soit - 5 %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684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algn="r"/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Papiers/ Gros de magasin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- 28 tonnes soit - 7 %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77254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AA896CF-AFFF-62C1-1983-246018BD2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4" t="22805" r="76224" b="69666"/>
          <a:stretch/>
        </p:blipFill>
        <p:spPr>
          <a:xfrm>
            <a:off x="8077775" y="4220544"/>
            <a:ext cx="1164771" cy="468085"/>
          </a:xfrm>
          <a:prstGeom prst="rect">
            <a:avLst/>
          </a:prstGeom>
        </p:spPr>
      </p:pic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CDD8C2BA-DACE-3E5E-6EEA-2B1FDCE386AA}"/>
              </a:ext>
            </a:extLst>
          </p:cNvPr>
          <p:cNvSpPr/>
          <p:nvPr/>
        </p:nvSpPr>
        <p:spPr>
          <a:xfrm rot="10800000">
            <a:off x="9394371" y="4269145"/>
            <a:ext cx="2557981" cy="46808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	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FAC81D3-CF9A-FA49-3707-79A0BB933B2E}"/>
              </a:ext>
            </a:extLst>
          </p:cNvPr>
          <p:cNvSpPr txBox="1"/>
          <p:nvPr/>
        </p:nvSpPr>
        <p:spPr>
          <a:xfrm>
            <a:off x="9669842" y="4272355"/>
            <a:ext cx="224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Collecte CS en km =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+ de 50 allers-retours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Cluny-Paris</a:t>
            </a: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85176784-4415-F851-02D7-48856535DEB7}"/>
              </a:ext>
            </a:extLst>
          </p:cNvPr>
          <p:cNvGrpSpPr>
            <a:grpSpLocks/>
          </p:cNvGrpSpPr>
          <p:nvPr/>
        </p:nvGrpSpPr>
        <p:grpSpPr bwMode="auto">
          <a:xfrm>
            <a:off x="8277600" y="2295767"/>
            <a:ext cx="795981" cy="1410763"/>
            <a:chOff x="0" y="0"/>
            <a:chExt cx="600" cy="645"/>
          </a:xfrm>
          <a:solidFill>
            <a:srgbClr val="FFC000"/>
          </a:solidFill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19B00DC-9327-CB34-1089-003049783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" y="126"/>
              <a:ext cx="427" cy="515"/>
            </a:xfrm>
            <a:custGeom>
              <a:avLst/>
              <a:gdLst>
                <a:gd name="T0" fmla="*/ 40 w 427"/>
                <a:gd name="T1" fmla="*/ 0 h 515"/>
                <a:gd name="T2" fmla="*/ 427 w 427"/>
                <a:gd name="T3" fmla="*/ 0 h 515"/>
                <a:gd name="T4" fmla="*/ 387 w 427"/>
                <a:gd name="T5" fmla="*/ 515 h 515"/>
                <a:gd name="T6" fmla="*/ 56 w 427"/>
                <a:gd name="T7" fmla="*/ 515 h 515"/>
                <a:gd name="T8" fmla="*/ 0 w 427"/>
                <a:gd name="T9" fmla="*/ 0 h 515"/>
                <a:gd name="T10" fmla="*/ 24 w 427"/>
                <a:gd name="T11" fmla="*/ 0 h 515"/>
                <a:gd name="T12" fmla="*/ 64 w 427"/>
                <a:gd name="T13" fmla="*/ 0 h 515"/>
                <a:gd name="T14" fmla="*/ 40 w 427"/>
                <a:gd name="T15" fmla="*/ 0 h 5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7"/>
                <a:gd name="T25" fmla="*/ 0 h 515"/>
                <a:gd name="T26" fmla="*/ 427 w 427"/>
                <a:gd name="T27" fmla="*/ 515 h 5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7" h="515">
                  <a:moveTo>
                    <a:pt x="40" y="0"/>
                  </a:moveTo>
                  <a:lnTo>
                    <a:pt x="427" y="0"/>
                  </a:lnTo>
                  <a:lnTo>
                    <a:pt x="387" y="515"/>
                  </a:lnTo>
                  <a:lnTo>
                    <a:pt x="56" y="5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413381A4-0D61-78BB-8A34-540B6FFE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124"/>
              <a:ext cx="428" cy="515"/>
            </a:xfrm>
            <a:custGeom>
              <a:avLst/>
              <a:gdLst>
                <a:gd name="T0" fmla="*/ 40 w 427"/>
                <a:gd name="T1" fmla="*/ 0 h 515"/>
                <a:gd name="T2" fmla="*/ 428 w 427"/>
                <a:gd name="T3" fmla="*/ 0 h 515"/>
                <a:gd name="T4" fmla="*/ 388 w 427"/>
                <a:gd name="T5" fmla="*/ 515 h 515"/>
                <a:gd name="T6" fmla="*/ 56 w 427"/>
                <a:gd name="T7" fmla="*/ 515 h 515"/>
                <a:gd name="T8" fmla="*/ 0 w 427"/>
                <a:gd name="T9" fmla="*/ 0 h 515"/>
                <a:gd name="T10" fmla="*/ 24 w 427"/>
                <a:gd name="T11" fmla="*/ 0 h 515"/>
                <a:gd name="T12" fmla="*/ 64 w 427"/>
                <a:gd name="T13" fmla="*/ 0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7"/>
                <a:gd name="T22" fmla="*/ 0 h 515"/>
                <a:gd name="T23" fmla="*/ 427 w 427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7" h="515">
                  <a:moveTo>
                    <a:pt x="40" y="0"/>
                  </a:moveTo>
                  <a:lnTo>
                    <a:pt x="427" y="0"/>
                  </a:lnTo>
                  <a:lnTo>
                    <a:pt x="387" y="515"/>
                  </a:lnTo>
                  <a:lnTo>
                    <a:pt x="56" y="5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3B1A5D8-E3A0-E627-1E5F-703C65881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63"/>
              <a:ext cx="165" cy="578"/>
            </a:xfrm>
            <a:custGeom>
              <a:avLst/>
              <a:gdLst>
                <a:gd name="T0" fmla="*/ 39 w 165"/>
                <a:gd name="T1" fmla="*/ 71 h 578"/>
                <a:gd name="T2" fmla="*/ 165 w 165"/>
                <a:gd name="T3" fmla="*/ 0 h 578"/>
                <a:gd name="T4" fmla="*/ 110 w 165"/>
                <a:gd name="T5" fmla="*/ 491 h 578"/>
                <a:gd name="T6" fmla="*/ 0 w 165"/>
                <a:gd name="T7" fmla="*/ 578 h 578"/>
                <a:gd name="T8" fmla="*/ 39 w 165"/>
                <a:gd name="T9" fmla="*/ 63 h 578"/>
                <a:gd name="T10" fmla="*/ 39 w 165"/>
                <a:gd name="T11" fmla="*/ 71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578"/>
                <a:gd name="T20" fmla="*/ 165 w 165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578">
                  <a:moveTo>
                    <a:pt x="39" y="71"/>
                  </a:moveTo>
                  <a:lnTo>
                    <a:pt x="165" y="0"/>
                  </a:lnTo>
                  <a:lnTo>
                    <a:pt x="110" y="491"/>
                  </a:lnTo>
                  <a:lnTo>
                    <a:pt x="0" y="578"/>
                  </a:lnTo>
                  <a:lnTo>
                    <a:pt x="39" y="63"/>
                  </a:lnTo>
                  <a:lnTo>
                    <a:pt x="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E9A91B97-1239-DCC9-3145-EBF59FA41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61"/>
              <a:ext cx="164" cy="578"/>
            </a:xfrm>
            <a:custGeom>
              <a:avLst/>
              <a:gdLst>
                <a:gd name="T0" fmla="*/ 39 w 165"/>
                <a:gd name="T1" fmla="*/ 71 h 578"/>
                <a:gd name="T2" fmla="*/ 164 w 165"/>
                <a:gd name="T3" fmla="*/ 0 h 578"/>
                <a:gd name="T4" fmla="*/ 109 w 165"/>
                <a:gd name="T5" fmla="*/ 491 h 578"/>
                <a:gd name="T6" fmla="*/ 0 w 165"/>
                <a:gd name="T7" fmla="*/ 578 h 578"/>
                <a:gd name="T8" fmla="*/ 39 w 165"/>
                <a:gd name="T9" fmla="*/ 63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578"/>
                <a:gd name="T17" fmla="*/ 165 w 165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578">
                  <a:moveTo>
                    <a:pt x="39" y="71"/>
                  </a:moveTo>
                  <a:lnTo>
                    <a:pt x="165" y="0"/>
                  </a:lnTo>
                  <a:lnTo>
                    <a:pt x="110" y="491"/>
                  </a:lnTo>
                  <a:lnTo>
                    <a:pt x="0" y="578"/>
                  </a:lnTo>
                  <a:lnTo>
                    <a:pt x="39" y="63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5CF72F05-BB06-39C2-DE2F-F9FE986C8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" y="0"/>
              <a:ext cx="514" cy="118"/>
            </a:xfrm>
            <a:custGeom>
              <a:avLst/>
              <a:gdLst>
                <a:gd name="T0" fmla="*/ 0 w 514"/>
                <a:gd name="T1" fmla="*/ 87 h 118"/>
                <a:gd name="T2" fmla="*/ 16 w 514"/>
                <a:gd name="T3" fmla="*/ 79 h 118"/>
                <a:gd name="T4" fmla="*/ 55 w 514"/>
                <a:gd name="T5" fmla="*/ 63 h 118"/>
                <a:gd name="T6" fmla="*/ 95 w 514"/>
                <a:gd name="T7" fmla="*/ 47 h 118"/>
                <a:gd name="T8" fmla="*/ 134 w 514"/>
                <a:gd name="T9" fmla="*/ 31 h 118"/>
                <a:gd name="T10" fmla="*/ 174 w 514"/>
                <a:gd name="T11" fmla="*/ 24 h 118"/>
                <a:gd name="T12" fmla="*/ 221 w 514"/>
                <a:gd name="T13" fmla="*/ 8 h 118"/>
                <a:gd name="T14" fmla="*/ 253 w 514"/>
                <a:gd name="T15" fmla="*/ 8 h 118"/>
                <a:gd name="T16" fmla="*/ 292 w 514"/>
                <a:gd name="T17" fmla="*/ 0 h 118"/>
                <a:gd name="T18" fmla="*/ 308 w 514"/>
                <a:gd name="T19" fmla="*/ 0 h 118"/>
                <a:gd name="T20" fmla="*/ 324 w 514"/>
                <a:gd name="T21" fmla="*/ 0 h 118"/>
                <a:gd name="T22" fmla="*/ 356 w 514"/>
                <a:gd name="T23" fmla="*/ 0 h 118"/>
                <a:gd name="T24" fmla="*/ 387 w 514"/>
                <a:gd name="T25" fmla="*/ 0 h 118"/>
                <a:gd name="T26" fmla="*/ 411 w 514"/>
                <a:gd name="T27" fmla="*/ 0 h 118"/>
                <a:gd name="T28" fmla="*/ 427 w 514"/>
                <a:gd name="T29" fmla="*/ 8 h 118"/>
                <a:gd name="T30" fmla="*/ 450 w 514"/>
                <a:gd name="T31" fmla="*/ 16 h 118"/>
                <a:gd name="T32" fmla="*/ 474 w 514"/>
                <a:gd name="T33" fmla="*/ 31 h 118"/>
                <a:gd name="T34" fmla="*/ 514 w 514"/>
                <a:gd name="T35" fmla="*/ 68 h 118"/>
                <a:gd name="T36" fmla="*/ 378 w 514"/>
                <a:gd name="T37" fmla="*/ 118 h 118"/>
                <a:gd name="T38" fmla="*/ 318 w 514"/>
                <a:gd name="T39" fmla="*/ 80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4"/>
                <a:gd name="T61" fmla="*/ 0 h 118"/>
                <a:gd name="T62" fmla="*/ 514 w 514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4" h="118">
                  <a:moveTo>
                    <a:pt x="0" y="87"/>
                  </a:moveTo>
                  <a:lnTo>
                    <a:pt x="16" y="79"/>
                  </a:lnTo>
                  <a:lnTo>
                    <a:pt x="55" y="63"/>
                  </a:lnTo>
                  <a:lnTo>
                    <a:pt x="95" y="47"/>
                  </a:lnTo>
                  <a:lnTo>
                    <a:pt x="134" y="31"/>
                  </a:lnTo>
                  <a:lnTo>
                    <a:pt x="174" y="24"/>
                  </a:lnTo>
                  <a:lnTo>
                    <a:pt x="221" y="8"/>
                  </a:lnTo>
                  <a:lnTo>
                    <a:pt x="253" y="8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56" y="0"/>
                  </a:lnTo>
                  <a:lnTo>
                    <a:pt x="387" y="0"/>
                  </a:lnTo>
                  <a:lnTo>
                    <a:pt x="411" y="0"/>
                  </a:lnTo>
                  <a:lnTo>
                    <a:pt x="427" y="8"/>
                  </a:lnTo>
                  <a:lnTo>
                    <a:pt x="450" y="16"/>
                  </a:lnTo>
                  <a:lnTo>
                    <a:pt x="474" y="31"/>
                  </a:lnTo>
                  <a:lnTo>
                    <a:pt x="514" y="68"/>
                  </a:lnTo>
                  <a:lnTo>
                    <a:pt x="378" y="118"/>
                  </a:lnTo>
                  <a:lnTo>
                    <a:pt x="318" y="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1F0DEF0F-805D-F5E7-83B2-005251AA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511"/>
              <a:ext cx="135" cy="13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0C609C2D-816D-B456-9FC8-918A763E5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526"/>
              <a:ext cx="95" cy="103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68" name="Freeform 23">
              <a:extLst>
                <a:ext uri="{FF2B5EF4-FFF2-40B4-BE49-F238E27FC236}">
                  <a16:creationId xmlns:a16="http://schemas.microsoft.com/office/drawing/2014/main" id="{EF8E2EB2-D50E-7C41-5379-9E7CDCE8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" y="55"/>
              <a:ext cx="174" cy="79"/>
            </a:xfrm>
            <a:custGeom>
              <a:avLst/>
              <a:gdLst>
                <a:gd name="T0" fmla="*/ 0 w 174"/>
                <a:gd name="T1" fmla="*/ 71 h 79"/>
                <a:gd name="T2" fmla="*/ 111 w 174"/>
                <a:gd name="T3" fmla="*/ 0 h 79"/>
                <a:gd name="T4" fmla="*/ 174 w 174"/>
                <a:gd name="T5" fmla="*/ 8 h 79"/>
                <a:gd name="T6" fmla="*/ 56 w 174"/>
                <a:gd name="T7" fmla="*/ 79 h 79"/>
                <a:gd name="T8" fmla="*/ 0 w 174"/>
                <a:gd name="T9" fmla="*/ 7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79"/>
                <a:gd name="T17" fmla="*/ 174 w 17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79">
                  <a:moveTo>
                    <a:pt x="0" y="71"/>
                  </a:moveTo>
                  <a:lnTo>
                    <a:pt x="111" y="0"/>
                  </a:lnTo>
                  <a:lnTo>
                    <a:pt x="174" y="8"/>
                  </a:lnTo>
                  <a:lnTo>
                    <a:pt x="56" y="79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69" name="Freeform 24">
              <a:extLst>
                <a:ext uri="{FF2B5EF4-FFF2-40B4-BE49-F238E27FC236}">
                  <a16:creationId xmlns:a16="http://schemas.microsoft.com/office/drawing/2014/main" id="{8C6DC549-54A5-98C3-9A5F-0E164299F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"/>
              <a:ext cx="126" cy="71"/>
            </a:xfrm>
            <a:custGeom>
              <a:avLst/>
              <a:gdLst>
                <a:gd name="T0" fmla="*/ 126 w 126"/>
                <a:gd name="T1" fmla="*/ 0 h 71"/>
                <a:gd name="T2" fmla="*/ 0 w 126"/>
                <a:gd name="T3" fmla="*/ 32 h 71"/>
                <a:gd name="T4" fmla="*/ 0 w 126"/>
                <a:gd name="T5" fmla="*/ 71 h 71"/>
                <a:gd name="T6" fmla="*/ 31 w 126"/>
                <a:gd name="T7" fmla="*/ 71 h 71"/>
                <a:gd name="T8" fmla="*/ 31 w 126"/>
                <a:gd name="T9" fmla="*/ 71 h 71"/>
                <a:gd name="T10" fmla="*/ 126 w 126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71"/>
                <a:gd name="T20" fmla="*/ 126 w 126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71">
                  <a:moveTo>
                    <a:pt x="126" y="0"/>
                  </a:moveTo>
                  <a:lnTo>
                    <a:pt x="0" y="32"/>
                  </a:lnTo>
                  <a:lnTo>
                    <a:pt x="0" y="71"/>
                  </a:lnTo>
                  <a:lnTo>
                    <a:pt x="31" y="71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0" name="Freeform 25">
              <a:extLst>
                <a:ext uri="{FF2B5EF4-FFF2-40B4-BE49-F238E27FC236}">
                  <a16:creationId xmlns:a16="http://schemas.microsoft.com/office/drawing/2014/main" id="{25C9DAAD-CEC7-69CA-BE70-24F9372D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"/>
              <a:ext cx="126" cy="71"/>
            </a:xfrm>
            <a:custGeom>
              <a:avLst/>
              <a:gdLst>
                <a:gd name="T0" fmla="*/ 126 w 126"/>
                <a:gd name="T1" fmla="*/ 0 h 71"/>
                <a:gd name="T2" fmla="*/ 0 w 126"/>
                <a:gd name="T3" fmla="*/ 32 h 71"/>
                <a:gd name="T4" fmla="*/ 0 w 126"/>
                <a:gd name="T5" fmla="*/ 71 h 71"/>
                <a:gd name="T6" fmla="*/ 31 w 126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1"/>
                <a:gd name="T14" fmla="*/ 126 w 126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1">
                  <a:moveTo>
                    <a:pt x="126" y="0"/>
                  </a:moveTo>
                  <a:lnTo>
                    <a:pt x="0" y="32"/>
                  </a:lnTo>
                  <a:lnTo>
                    <a:pt x="0" y="71"/>
                  </a:lnTo>
                  <a:lnTo>
                    <a:pt x="31" y="71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1" name="Oval 26">
              <a:extLst>
                <a:ext uri="{FF2B5EF4-FFF2-40B4-BE49-F238E27FC236}">
                  <a16:creationId xmlns:a16="http://schemas.microsoft.com/office/drawing/2014/main" id="{6B17C817-2CF6-201E-698D-A1333BE9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566"/>
              <a:ext cx="23" cy="32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2" name="Arc 27">
              <a:extLst>
                <a:ext uri="{FF2B5EF4-FFF2-40B4-BE49-F238E27FC236}">
                  <a16:creationId xmlns:a16="http://schemas.microsoft.com/office/drawing/2014/main" id="{07F0F964-47E6-619D-40CE-20C4C2755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51"/>
              <a:ext cx="254" cy="83"/>
            </a:xfrm>
            <a:custGeom>
              <a:avLst/>
              <a:gdLst>
                <a:gd name="T0" fmla="*/ 0 w 21709"/>
                <a:gd name="T1" fmla="*/ 0 h 21600"/>
                <a:gd name="T2" fmla="*/ 0 w 21709"/>
                <a:gd name="T3" fmla="*/ 0 h 21600"/>
                <a:gd name="T4" fmla="*/ 0 w 2170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09"/>
                <a:gd name="T10" fmla="*/ 0 h 21600"/>
                <a:gd name="T11" fmla="*/ 21709 w 217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09" h="21600" fill="none" extrusionOk="0">
                  <a:moveTo>
                    <a:pt x="0" y="0"/>
                  </a:moveTo>
                  <a:cubicBezTo>
                    <a:pt x="36" y="0"/>
                    <a:pt x="72" y="-1"/>
                    <a:pt x="109" y="0"/>
                  </a:cubicBezTo>
                  <a:cubicBezTo>
                    <a:pt x="12038" y="0"/>
                    <a:pt x="21709" y="9670"/>
                    <a:pt x="21709" y="21600"/>
                  </a:cubicBezTo>
                </a:path>
                <a:path w="21709" h="21600" stroke="0" extrusionOk="0">
                  <a:moveTo>
                    <a:pt x="0" y="0"/>
                  </a:moveTo>
                  <a:cubicBezTo>
                    <a:pt x="36" y="0"/>
                    <a:pt x="72" y="-1"/>
                    <a:pt x="109" y="0"/>
                  </a:cubicBezTo>
                  <a:cubicBezTo>
                    <a:pt x="12038" y="0"/>
                    <a:pt x="21709" y="9670"/>
                    <a:pt x="21709" y="21600"/>
                  </a:cubicBezTo>
                  <a:lnTo>
                    <a:pt x="109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3" name="Arc 28">
              <a:extLst>
                <a:ext uri="{FF2B5EF4-FFF2-40B4-BE49-F238E27FC236}">
                  <a16:creationId xmlns:a16="http://schemas.microsoft.com/office/drawing/2014/main" id="{A1B30CD6-05AA-959E-2878-546A8105C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51"/>
              <a:ext cx="22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4" name="Line 29">
              <a:extLst>
                <a:ext uri="{FF2B5EF4-FFF2-40B4-BE49-F238E27FC236}">
                  <a16:creationId xmlns:a16="http://schemas.microsoft.com/office/drawing/2014/main" id="{D696B337-864B-F05E-B4B5-A3B754C29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" y="130"/>
              <a:ext cx="38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175" name="ZoneTexte 7174">
            <a:extLst>
              <a:ext uri="{FF2B5EF4-FFF2-40B4-BE49-F238E27FC236}">
                <a16:creationId xmlns:a16="http://schemas.microsoft.com/office/drawing/2014/main" id="{C63EC8E8-DAFE-994A-0606-4047ECDB6D24}"/>
              </a:ext>
            </a:extLst>
          </p:cNvPr>
          <p:cNvSpPr txBox="1"/>
          <p:nvPr/>
        </p:nvSpPr>
        <p:spPr>
          <a:xfrm>
            <a:off x="6940897" y="3130194"/>
            <a:ext cx="6858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1 123 t</a:t>
            </a:r>
          </a:p>
        </p:txBody>
      </p:sp>
      <p:sp>
        <p:nvSpPr>
          <p:cNvPr id="7176" name="ZoneTexte 7175">
            <a:extLst>
              <a:ext uri="{FF2B5EF4-FFF2-40B4-BE49-F238E27FC236}">
                <a16:creationId xmlns:a16="http://schemas.microsoft.com/office/drawing/2014/main" id="{4333E732-1396-E3BD-A417-D03C5882BC55}"/>
              </a:ext>
            </a:extLst>
          </p:cNvPr>
          <p:cNvSpPr txBox="1"/>
          <p:nvPr/>
        </p:nvSpPr>
        <p:spPr>
          <a:xfrm>
            <a:off x="6850195" y="4050093"/>
            <a:ext cx="6858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638 t</a:t>
            </a:r>
          </a:p>
        </p:txBody>
      </p:sp>
      <p:sp>
        <p:nvSpPr>
          <p:cNvPr id="7177" name="ZoneTexte 7176">
            <a:extLst>
              <a:ext uri="{FF2B5EF4-FFF2-40B4-BE49-F238E27FC236}">
                <a16:creationId xmlns:a16="http://schemas.microsoft.com/office/drawing/2014/main" id="{26FFBA4F-95CD-5841-3BC6-C4F5C3F220DD}"/>
              </a:ext>
            </a:extLst>
          </p:cNvPr>
          <p:cNvSpPr txBox="1"/>
          <p:nvPr/>
        </p:nvSpPr>
        <p:spPr>
          <a:xfrm>
            <a:off x="6937623" y="5086764"/>
            <a:ext cx="6858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355 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5A8CC9-4DEB-E009-682D-09BED72EF9A0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10594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21A5CA6-646E-C5C6-9899-906787A35E54}"/>
              </a:ext>
            </a:extLst>
          </p:cNvPr>
          <p:cNvSpPr/>
          <p:nvPr/>
        </p:nvSpPr>
        <p:spPr>
          <a:xfrm rot="10800000">
            <a:off x="1416205" y="4867"/>
            <a:ext cx="10775794" cy="2397512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2CC853-DF54-29D2-2DAA-4DDDE749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72112" y="44604"/>
            <a:ext cx="912339" cy="8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4A1E1BD7-D57A-138C-7DA0-31B15BE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L’organisation des collectes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93D8C-A1BF-6EC5-9F4F-0C1177D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C82D16-1B8E-B133-64C1-FFA844AC6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0" t="2726" r="76683" b="84549"/>
          <a:stretch/>
        </p:blipFill>
        <p:spPr>
          <a:xfrm>
            <a:off x="752177" y="2456597"/>
            <a:ext cx="1505036" cy="10722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0CFD21-7056-25D0-24D1-B998F8B28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1" t="2726" r="59545" b="83849"/>
          <a:stretch/>
        </p:blipFill>
        <p:spPr>
          <a:xfrm>
            <a:off x="763063" y="4201967"/>
            <a:ext cx="1490280" cy="11313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ABE40D-F84B-46EC-FBE4-9D951D914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4" t="22805" r="76224" b="69666"/>
          <a:stretch/>
        </p:blipFill>
        <p:spPr>
          <a:xfrm>
            <a:off x="3167744" y="2599136"/>
            <a:ext cx="1164771" cy="46808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B0881-B717-FB45-0EFE-9A4CF4062271}"/>
              </a:ext>
            </a:extLst>
          </p:cNvPr>
          <p:cNvCxnSpPr>
            <a:cxnSpLocks/>
          </p:cNvCxnSpPr>
          <p:nvPr/>
        </p:nvCxnSpPr>
        <p:spPr>
          <a:xfrm>
            <a:off x="2394858" y="3012791"/>
            <a:ext cx="27105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3ED81B2-8F41-5D4D-A4BA-2A8428CD5B79}"/>
              </a:ext>
            </a:extLst>
          </p:cNvPr>
          <p:cNvSpPr txBox="1"/>
          <p:nvPr/>
        </p:nvSpPr>
        <p:spPr>
          <a:xfrm>
            <a:off x="2305594" y="3067221"/>
            <a:ext cx="279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Collecte en porte-à-porte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points de regroupement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CE306A4-7DAA-1129-093F-B5DBE29C3591}"/>
              </a:ext>
            </a:extLst>
          </p:cNvPr>
          <p:cNvSpPr txBox="1"/>
          <p:nvPr/>
        </p:nvSpPr>
        <p:spPr>
          <a:xfrm>
            <a:off x="5247403" y="2551126"/>
            <a:ext cx="589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87 % des habitants collectés une fois par semaine (C1)</a:t>
            </a:r>
          </a:p>
          <a:p>
            <a:pPr lvl="0" algn="l"/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7 %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habitants collectés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deux fois par semaine (C2)</a:t>
            </a:r>
          </a:p>
          <a:p>
            <a:pPr lvl="0" algn="l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6% des habitants collectés une semaine sur deux (C0,5)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C467C3C-52F4-D320-A08D-50752B4B9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4" t="22805" r="76224" b="69666"/>
          <a:stretch/>
        </p:blipFill>
        <p:spPr>
          <a:xfrm>
            <a:off x="3167744" y="4384307"/>
            <a:ext cx="1164771" cy="468085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FB79CE9-D210-0AE3-B54A-08C4ABA19301}"/>
              </a:ext>
            </a:extLst>
          </p:cNvPr>
          <p:cNvCxnSpPr>
            <a:cxnSpLocks/>
          </p:cNvCxnSpPr>
          <p:nvPr/>
        </p:nvCxnSpPr>
        <p:spPr>
          <a:xfrm>
            <a:off x="2394858" y="4797962"/>
            <a:ext cx="27105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7533858-1835-C5EB-8586-B7758A73F428}"/>
              </a:ext>
            </a:extLst>
          </p:cNvPr>
          <p:cNvSpPr txBox="1"/>
          <p:nvPr/>
        </p:nvSpPr>
        <p:spPr>
          <a:xfrm>
            <a:off x="2305594" y="4852392"/>
            <a:ext cx="279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Collecte en porte-à-porte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points de regroupement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660BEE-2266-88A4-F9CE-136072181A65}"/>
              </a:ext>
            </a:extLst>
          </p:cNvPr>
          <p:cNvSpPr txBox="1"/>
          <p:nvPr/>
        </p:nvSpPr>
        <p:spPr>
          <a:xfrm>
            <a:off x="5247403" y="4482665"/>
            <a:ext cx="628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93 % des habitants collectés une semaine sur deux (C0,5)</a:t>
            </a:r>
          </a:p>
          <a:p>
            <a:pPr lvl="0" algn="l"/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7 % des habitants collectés une fois par semaine (C1)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7A69CD-B078-5327-9A21-F08B1D4E0F4E}"/>
              </a:ext>
            </a:extLst>
          </p:cNvPr>
          <p:cNvSpPr txBox="1"/>
          <p:nvPr/>
        </p:nvSpPr>
        <p:spPr>
          <a:xfrm>
            <a:off x="72112" y="6503847"/>
            <a:ext cx="27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Présentation rapport annuel 2023</a:t>
            </a:r>
          </a:p>
        </p:txBody>
      </p:sp>
    </p:spTree>
    <p:extLst>
      <p:ext uri="{BB962C8B-B14F-4D97-AF65-F5344CB8AC3E}">
        <p14:creationId xmlns:p14="http://schemas.microsoft.com/office/powerpoint/2010/main" val="11404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1056</Words>
  <Application>Microsoft Office PowerPoint</Application>
  <PresentationFormat>Grand écran</PresentationFormat>
  <Paragraphs>205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Century Gothic</vt:lpstr>
      <vt:lpstr>Courier New</vt:lpstr>
      <vt:lpstr>Times New Roman</vt:lpstr>
      <vt:lpstr>YAFdJt8dAY0 0</vt:lpstr>
      <vt:lpstr>Rétrospective</vt:lpstr>
      <vt:lpstr>Rapport annuel du service public de prévention et de gestion des déchets ménagers et assimilés</vt:lpstr>
      <vt:lpstr>En résumé, le SIRTOM, c’est : </vt:lpstr>
      <vt:lpstr>Composition &amp; Gouvernance</vt:lpstr>
      <vt:lpstr>Compétences du SIRTOM</vt:lpstr>
      <vt:lpstr>Présentation PowerPoint</vt:lpstr>
      <vt:lpstr>Moyens humains et techniques</vt:lpstr>
      <vt:lpstr>Ordures Ménagères résiduelles (OMr)</vt:lpstr>
      <vt:lpstr>Collecte sélective</vt:lpstr>
      <vt:lpstr>L’organisation des collectes</vt:lpstr>
      <vt:lpstr>Zoom sur les refus de tri</vt:lpstr>
      <vt:lpstr>Zoom sur une caractérisation</vt:lpstr>
      <vt:lpstr>Evolution des quantités collectées (t)</vt:lpstr>
      <vt:lpstr>En déchèteries</vt:lpstr>
      <vt:lpstr>En déchèteries</vt:lpstr>
      <vt:lpstr>Valorisation des déchets collectés</vt:lpstr>
      <vt:lpstr>Indicateurs financiers</vt:lpstr>
      <vt:lpstr>Indicateurs financiers</vt:lpstr>
      <vt:lpstr>Présentation PowerPoint</vt:lpstr>
      <vt:lpstr>Les sensibilisations menées en 2023</vt:lpstr>
      <vt:lpstr>La valorisation des déchets organiques</vt:lpstr>
      <vt:lpstr>Les objectifs du PLPDMA</vt:lpstr>
      <vt:lpstr>Le cadre réglementaire</vt:lpstr>
      <vt:lpstr>Les objectifs pour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2017-03-07T10:58:36Z</dcterms:created>
  <dcterms:modified xsi:type="dcterms:W3CDTF">2024-06-25T08:17:47Z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